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5" r:id="rId4"/>
    <p:sldId id="269" r:id="rId5"/>
    <p:sldId id="271" r:id="rId6"/>
    <p:sldId id="27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1C27C6-079C-3043-88B1-1439A3B02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796128"/>
            <a:ext cx="7467600" cy="9275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/>
              <a:t>Вайсбурд</a:t>
            </a:r>
            <a:r>
              <a:rPr lang="ru-RU" sz="4000" dirty="0" smtClean="0"/>
              <a:t>  </a:t>
            </a:r>
            <a:r>
              <a:rPr lang="ru-RU" sz="4000" b="1" dirty="0" smtClean="0"/>
              <a:t>Виктор  Арнольдович</a:t>
            </a:r>
            <a:endParaRPr lang="ru-RU" sz="4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9375328-4C19-5F40-BA09-826891979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 flipV="1">
            <a:off x="9829800" y="914399"/>
            <a:ext cx="1618581" cy="1618581"/>
          </a:xfrm>
          <a:prstGeom prst="rect">
            <a:avLst/>
          </a:prstGeom>
        </p:spPr>
      </p:pic>
      <p:pic>
        <p:nvPicPr>
          <p:cNvPr id="1026" name="Picture 2" descr="http://www.sseu.ru/sites/default/files/2015/11/vaysburd_v.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876090"/>
            <a:ext cx="3143150" cy="40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96219" y="3352800"/>
            <a:ext cx="487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Заведующий </a:t>
            </a:r>
            <a:r>
              <a:rPr lang="ru-RU" b="1" dirty="0">
                <a:solidFill>
                  <a:schemeClr val="bg1"/>
                </a:solidFill>
              </a:rPr>
              <a:t>кафедрами экономикой труда, экономики и социального труда, экономики труда и управление персоналом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1978-1979 гг., 1999-2003 гг.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Преподаватель кафедры </a:t>
            </a:r>
            <a:r>
              <a:rPr lang="ru-RU" b="1" dirty="0">
                <a:solidFill>
                  <a:schemeClr val="bg1"/>
                </a:solidFill>
              </a:rPr>
              <a:t>э</a:t>
            </a:r>
            <a:r>
              <a:rPr lang="ru-RU" b="1" dirty="0" smtClean="0">
                <a:solidFill>
                  <a:schemeClr val="bg1"/>
                </a:solidFill>
              </a:rPr>
              <a:t>кономики </a:t>
            </a:r>
            <a:r>
              <a:rPr lang="ru-RU" b="1" dirty="0">
                <a:solidFill>
                  <a:schemeClr val="bg1"/>
                </a:solidFill>
              </a:rPr>
              <a:t>труда и управления </a:t>
            </a:r>
            <a:r>
              <a:rPr lang="ru-RU" b="1" dirty="0" smtClean="0">
                <a:solidFill>
                  <a:schemeClr val="bg1"/>
                </a:solidFill>
              </a:rPr>
              <a:t>персоналом с 1965- 2015гг.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6215" y="1876090"/>
            <a:ext cx="2188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1937г.– 2015г.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96400" y="2743200"/>
            <a:ext cx="2837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Выполнила студентка </a:t>
            </a:r>
            <a:r>
              <a:rPr lang="en-US" b="1" dirty="0" smtClean="0">
                <a:latin typeface="Bell MT" panose="02020503060305020303" pitchFamily="18" charset="0"/>
              </a:rPr>
              <a:t>III</a:t>
            </a:r>
            <a:r>
              <a:rPr lang="ru-RU" b="1" dirty="0" smtClean="0"/>
              <a:t> курса ТБ19о1</a:t>
            </a:r>
          </a:p>
          <a:p>
            <a:pPr algn="ctr"/>
            <a:r>
              <a:rPr lang="ru-RU" b="1" dirty="0" smtClean="0"/>
              <a:t>Прокофьева Юлия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11244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F1E227-F7DB-2B4D-B021-6D711A1F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85" y="685800"/>
            <a:ext cx="2209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Биография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3984407-A4FF-6D41-B296-5C3638718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Учился в школе №86 в г. Куйбышев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Поступил в Куйбышевский Плановый институт (КПИ) на промышленно-экономический факультет. Во время учебы в КПИ, Виктор Арнольдович </a:t>
            </a:r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частвовал </a:t>
            </a:r>
            <a:r>
              <a:rPr lang="ru-RU" dirty="0">
                <a:solidFill>
                  <a:schemeClr val="tx1"/>
                </a:solidFill>
              </a:rPr>
              <a:t>в работе студенческого научного общества, художественной самодеятельности, выезжал на уборку целинного урожая в Казахстан и Алтайский край и был награжден медалью «За освоение целинных земель</a:t>
            </a:r>
            <a:r>
              <a:rPr lang="ru-RU" dirty="0" smtClean="0">
                <a:solidFill>
                  <a:schemeClr val="tx1"/>
                </a:solidFill>
              </a:rPr>
              <a:t>» </a:t>
            </a: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 1957г. </a:t>
            </a:r>
            <a:r>
              <a:rPr lang="ru-RU" dirty="0">
                <a:solidFill>
                  <a:schemeClr val="tx1"/>
                </a:solidFill>
              </a:rPr>
              <a:t>Окончил </a:t>
            </a:r>
            <a:r>
              <a:rPr lang="ru-RU" dirty="0" smtClean="0">
                <a:solidFill>
                  <a:schemeClr val="tx1"/>
                </a:solidFill>
              </a:rPr>
              <a:t>КПИ </a:t>
            </a:r>
            <a:r>
              <a:rPr lang="ru-RU" dirty="0">
                <a:solidFill>
                  <a:schemeClr val="tx1"/>
                </a:solidFill>
              </a:rPr>
              <a:t>в 1959г</a:t>
            </a:r>
            <a:r>
              <a:rPr lang="ru-RU" dirty="0" smtClean="0">
                <a:solidFill>
                  <a:schemeClr val="tx1"/>
                </a:solidFill>
              </a:rPr>
              <a:t>., </a:t>
            </a: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осле чего был </a:t>
            </a:r>
            <a:r>
              <a:rPr lang="ru-RU" dirty="0">
                <a:solidFill>
                  <a:schemeClr val="tx1"/>
                </a:solidFill>
              </a:rPr>
              <a:t>направлен на </a:t>
            </a:r>
            <a:r>
              <a:rPr lang="ru-RU" dirty="0" smtClean="0">
                <a:solidFill>
                  <a:schemeClr val="tx1"/>
                </a:solidFill>
              </a:rPr>
              <a:t>завод </a:t>
            </a:r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dirty="0" err="1">
                <a:solidFill>
                  <a:schemeClr val="tx1"/>
                </a:solidFill>
              </a:rPr>
              <a:t>Волгоцемтяжмаш</a:t>
            </a:r>
            <a:r>
              <a:rPr lang="ru-RU" dirty="0">
                <a:solidFill>
                  <a:schemeClr val="tx1"/>
                </a:solidFill>
              </a:rPr>
              <a:t>», где проработал три года старшим инженером-экономистом механического цеха.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Виктор </a:t>
            </a:r>
            <a:r>
              <a:rPr lang="ru-RU" dirty="0">
                <a:solidFill>
                  <a:schemeClr val="tx1"/>
                </a:solidFill>
              </a:rPr>
              <a:t>Арнольдович вернулся </a:t>
            </a:r>
            <a:r>
              <a:rPr lang="ru-RU" dirty="0" smtClean="0">
                <a:solidFill>
                  <a:schemeClr val="tx1"/>
                </a:solidFill>
              </a:rPr>
              <a:t>институт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где поступил </a:t>
            </a: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smtClean="0">
                <a:solidFill>
                  <a:schemeClr val="tx1"/>
                </a:solidFill>
              </a:rPr>
              <a:t>аспирантуру</a:t>
            </a:r>
            <a:r>
              <a:rPr lang="ru-RU" dirty="0">
                <a:solidFill>
                  <a:schemeClr val="tx1"/>
                </a:solidFill>
              </a:rPr>
              <a:t> к профессору Л. И. Фоминых на кафедру «Экономика промышленности».</a:t>
            </a:r>
            <a:r>
              <a:rPr lang="ru-RU" dirty="0" smtClean="0">
                <a:solidFill>
                  <a:schemeClr val="tx1"/>
                </a:solidFill>
              </a:rPr>
              <a:t> и стал  одним из первых аспирантов КПИ. </a:t>
            </a:r>
            <a:r>
              <a:rPr lang="ru-RU" dirty="0" err="1">
                <a:solidFill>
                  <a:schemeClr val="tx1"/>
                </a:solidFill>
              </a:rPr>
              <a:t>В.А.Вайсбург</a:t>
            </a:r>
            <a:r>
              <a:rPr lang="ru-RU" dirty="0">
                <a:solidFill>
                  <a:schemeClr val="tx1"/>
                </a:solidFill>
              </a:rPr>
              <a:t> стал инициатором проведения на промышленных предприятиях научно-исследовательских конференций студентов института и молодых специалистов предприятий под лозунгом «Резервы производства-в руках молодых». Первая такая конференция прошла в 1963г. На заводе «</a:t>
            </a:r>
            <a:r>
              <a:rPr lang="ru-RU" dirty="0" err="1">
                <a:solidFill>
                  <a:schemeClr val="tx1"/>
                </a:solidFill>
              </a:rPr>
              <a:t>Волгоцемтяжмаш</a:t>
            </a:r>
            <a:r>
              <a:rPr lang="ru-RU" dirty="0">
                <a:solidFill>
                  <a:schemeClr val="tx1"/>
                </a:solidFill>
              </a:rPr>
              <a:t>» в г. Ставрополе (ныне г. Тольятти). </a:t>
            </a:r>
            <a:r>
              <a:rPr lang="ru-RU" dirty="0" smtClean="0">
                <a:solidFill>
                  <a:schemeClr val="tx1"/>
                </a:solidFill>
              </a:rPr>
              <a:t>Окончил аспирантуру в 1965г., </a:t>
            </a:r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осле чего стал преподавателем по экономике труда.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В 1967 году успешно защитил кандидатскую диссертацию по теме «Некоторые вопросы </a:t>
            </a:r>
            <a:r>
              <a:rPr lang="ru-RU" dirty="0" err="1" smtClean="0">
                <a:solidFill>
                  <a:schemeClr val="tx1"/>
                </a:solidFill>
              </a:rPr>
              <a:t>норминирования</a:t>
            </a:r>
            <a:r>
              <a:rPr lang="ru-RU" dirty="0" smtClean="0">
                <a:solidFill>
                  <a:schemeClr val="tx1"/>
                </a:solidFill>
              </a:rPr>
              <a:t> и планирования труда по обслуживанию производства в машиностроении» в Московском институте народного хозяйства имени Г. В. Плеханова. И с 1968г. именовался кандидатом экономических наук.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В 1971г. </a:t>
            </a:r>
            <a:r>
              <a:rPr lang="ru-RU" dirty="0">
                <a:solidFill>
                  <a:schemeClr val="tx1"/>
                </a:solidFill>
              </a:rPr>
              <a:t>было присвоено ученое звание </a:t>
            </a:r>
            <a:r>
              <a:rPr lang="ru-RU" dirty="0" smtClean="0">
                <a:solidFill>
                  <a:schemeClr val="tx1"/>
                </a:solidFill>
              </a:rPr>
              <a:t>доцента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Виктор </a:t>
            </a:r>
            <a:r>
              <a:rPr lang="ru-RU" dirty="0" smtClean="0">
                <a:solidFill>
                  <a:schemeClr val="tx1"/>
                </a:solidFill>
              </a:rPr>
              <a:t>Арнольдович так же был награжден медалями </a:t>
            </a:r>
            <a:r>
              <a:rPr lang="ru-RU" dirty="0">
                <a:solidFill>
                  <a:schemeClr val="tx1"/>
                </a:solidFill>
              </a:rPr>
              <a:t>«Ветеран труда», </a:t>
            </a:r>
            <a:r>
              <a:rPr lang="ru-RU" dirty="0" smtClean="0">
                <a:solidFill>
                  <a:schemeClr val="tx1"/>
                </a:solidFill>
              </a:rPr>
              <a:t>нагрудным знаком  </a:t>
            </a:r>
            <a:r>
              <a:rPr lang="ru-RU" dirty="0">
                <a:solidFill>
                  <a:schemeClr val="tx1"/>
                </a:solidFill>
              </a:rPr>
              <a:t>«Победитель социалистического соревнования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97" y="1524000"/>
            <a:ext cx="2725178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644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2947482" cy="781163"/>
          </a:xfrm>
        </p:spPr>
        <p:txBody>
          <a:bodyPr/>
          <a:lstStyle/>
          <a:p>
            <a:pPr algn="ctr"/>
            <a:r>
              <a:rPr lang="ru-RU" dirty="0" smtClean="0"/>
              <a:t>Биография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В 2001г. На 70-летие СГЭА </a:t>
            </a:r>
            <a:r>
              <a:rPr lang="ru-RU" dirty="0" err="1" smtClean="0">
                <a:solidFill>
                  <a:schemeClr val="tx1"/>
                </a:solidFill>
              </a:rPr>
              <a:t>Вайсбурду</a:t>
            </a:r>
            <a:r>
              <a:rPr lang="ru-RU" dirty="0" smtClean="0">
                <a:solidFill>
                  <a:schemeClr val="tx1"/>
                </a:solidFill>
              </a:rPr>
              <a:t> В.А. было присвоено звание «Почетный работник высшего профессионального образования РФ».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В 2002г. В.А. </a:t>
            </a:r>
            <a:r>
              <a:rPr lang="ru-RU" dirty="0" err="1" smtClean="0">
                <a:solidFill>
                  <a:schemeClr val="tx1"/>
                </a:solidFill>
              </a:rPr>
              <a:t>Вайсбурд</a:t>
            </a:r>
            <a:r>
              <a:rPr lang="ru-RU" dirty="0" smtClean="0">
                <a:solidFill>
                  <a:schemeClr val="tx1"/>
                </a:solidFill>
              </a:rPr>
              <a:t> избран действительным членом Академии наук и занятости (г. Ижевск).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В 2004г. утвержден в ученом звании профессора. 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С его именем связано становление и развитие кафедры: он уделял большое внимание совершенствованию учебных планов подготовки экономистов по труду. Виктор Арнольдович </a:t>
            </a:r>
            <a:r>
              <a:rPr lang="ru-RU" dirty="0" smtClean="0">
                <a:solidFill>
                  <a:schemeClr val="tx1"/>
                </a:solidFill>
              </a:rPr>
              <a:t>вел </a:t>
            </a:r>
            <a:r>
              <a:rPr lang="ru-RU" dirty="0">
                <a:solidFill>
                  <a:schemeClr val="tx1"/>
                </a:solidFill>
              </a:rPr>
              <a:t>основной курс «Экономики труда» на всех формах обучения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Виктор Арнольдович </a:t>
            </a:r>
            <a:r>
              <a:rPr lang="ru-RU" dirty="0" smtClean="0">
                <a:solidFill>
                  <a:schemeClr val="tx1"/>
                </a:solidFill>
              </a:rPr>
              <a:t>являлся </a:t>
            </a:r>
            <a:r>
              <a:rPr lang="ru-RU" dirty="0">
                <a:solidFill>
                  <a:schemeClr val="tx1"/>
                </a:solidFill>
              </a:rPr>
              <a:t>членом Ученого Совета института экономики и управления на предприятии, членом редакционной коллегии журнала «Вестник СГЭУ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За годы работы в институте он подготовил сотни специалистов по экономике труда, многие из них возглавляют экономические службы предприятий, организаций, преподают в вузах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В 2012г. отметил «</a:t>
            </a:r>
            <a:r>
              <a:rPr lang="ru-RU" dirty="0">
                <a:solidFill>
                  <a:schemeClr val="tx1"/>
                </a:solidFill>
              </a:rPr>
              <a:t>полувековой </a:t>
            </a:r>
            <a:r>
              <a:rPr lang="ru-RU" dirty="0" smtClean="0">
                <a:solidFill>
                  <a:schemeClr val="tx1"/>
                </a:solidFill>
              </a:rPr>
              <a:t>трудовой юбилей» в Самарском государственном экономическом университете  </a:t>
            </a:r>
          </a:p>
          <a:p>
            <a:pPr algn="just"/>
            <a:endParaRPr lang="ru-RU" dirty="0"/>
          </a:p>
        </p:txBody>
      </p:sp>
      <p:pic>
        <p:nvPicPr>
          <p:cNvPr id="3074" name="Picture 2" descr="https://sun9-23.userapi.com/impg/9_miNwzC0SK4iBlkoyFLjmP4BFouo9hiAQBZLA/l4bo4QRDUJE.jpg?size=929x1080&amp;quality=96&amp;sign=b86a94092754c13774b8a0310e4e693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314621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41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947482" cy="7049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Научная школа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52600"/>
            <a:ext cx="2590800" cy="40386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В качестве научного руководителя </a:t>
            </a:r>
            <a:r>
              <a:rPr lang="ru-RU" dirty="0" smtClean="0">
                <a:solidFill>
                  <a:schemeClr val="bg1"/>
                </a:solidFill>
              </a:rPr>
              <a:t>подготовил </a:t>
            </a:r>
            <a:r>
              <a:rPr lang="ru-RU" dirty="0">
                <a:solidFill>
                  <a:schemeClr val="bg1"/>
                </a:solidFill>
              </a:rPr>
              <a:t>трех кандидатов экономических наук 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Валитову </a:t>
            </a:r>
            <a:r>
              <a:rPr lang="ru-RU" dirty="0">
                <a:solidFill>
                  <a:schemeClr val="bg1"/>
                </a:solidFill>
              </a:rPr>
              <a:t>А.А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Гребенщикову </a:t>
            </a:r>
            <a:r>
              <a:rPr lang="ru-RU" dirty="0">
                <a:solidFill>
                  <a:schemeClr val="bg1"/>
                </a:solidFill>
              </a:rPr>
              <a:t>Н.И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Богатыреву </a:t>
            </a:r>
            <a:r>
              <a:rPr lang="ru-RU" dirty="0">
                <a:solidFill>
                  <a:schemeClr val="bg1"/>
                </a:solidFill>
              </a:rPr>
              <a:t>И.В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0" t="27740" r="21924" b="35788"/>
          <a:stretch/>
        </p:blipFill>
        <p:spPr bwMode="auto">
          <a:xfrm>
            <a:off x="3886200" y="1752599"/>
            <a:ext cx="7216666" cy="371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9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64" y="990600"/>
            <a:ext cx="2947482" cy="1085963"/>
          </a:xfrm>
        </p:spPr>
        <p:txBody>
          <a:bodyPr/>
          <a:lstStyle/>
          <a:p>
            <a:pPr algn="ctr"/>
            <a:r>
              <a:rPr lang="ru-RU" dirty="0"/>
              <a:t>Печатные труды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1800" dirty="0" err="1">
                <a:solidFill>
                  <a:schemeClr val="tx1"/>
                </a:solidFill>
              </a:rPr>
              <a:t>Вайсбурд</a:t>
            </a:r>
            <a:r>
              <a:rPr lang="ru-RU" sz="1800" dirty="0">
                <a:solidFill>
                  <a:schemeClr val="tx1"/>
                </a:solidFill>
              </a:rPr>
              <a:t>, В. </a:t>
            </a:r>
            <a:r>
              <a:rPr lang="ru-RU" sz="1800" dirty="0" smtClean="0">
                <a:solidFill>
                  <a:schemeClr val="tx1"/>
                </a:solidFill>
              </a:rPr>
              <a:t>А. Организация </a:t>
            </a:r>
            <a:r>
              <a:rPr lang="ru-RU" sz="1800" dirty="0">
                <a:solidFill>
                  <a:schemeClr val="tx1"/>
                </a:solidFill>
              </a:rPr>
              <a:t>оплаты труда в странах с развитой рыночной экономикой. Самара: СГЭА, 1996.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800" dirty="0" err="1">
                <a:solidFill>
                  <a:schemeClr val="tx1"/>
                </a:solidFill>
              </a:rPr>
              <a:t>Вайсбурд</a:t>
            </a:r>
            <a:r>
              <a:rPr lang="ru-RU" sz="1800" dirty="0">
                <a:solidFill>
                  <a:schemeClr val="tx1"/>
                </a:solidFill>
              </a:rPr>
              <a:t>, В. </a:t>
            </a:r>
            <a:r>
              <a:rPr lang="ru-RU" sz="1800" dirty="0" smtClean="0">
                <a:solidFill>
                  <a:schemeClr val="tx1"/>
                </a:solidFill>
              </a:rPr>
              <a:t>А. </a:t>
            </a:r>
            <a:r>
              <a:rPr lang="ru-RU" sz="1800" dirty="0">
                <a:solidFill>
                  <a:schemeClr val="tx1"/>
                </a:solidFill>
              </a:rPr>
              <a:t> О совершенствовании оплаты труда/Совершенствование механизма стабилизации и подъема производства в условиях рынка: </a:t>
            </a:r>
            <a:r>
              <a:rPr lang="ru-RU" sz="1800" dirty="0" err="1">
                <a:solidFill>
                  <a:schemeClr val="tx1"/>
                </a:solidFill>
              </a:rPr>
              <a:t>Ма</a:t>
            </a:r>
            <a:r>
              <a:rPr lang="ru-RU" sz="1800" dirty="0">
                <a:solidFill>
                  <a:schemeClr val="tx1"/>
                </a:solidFill>
              </a:rPr>
              <a:t>-тер. республик. науч.-</a:t>
            </a:r>
            <a:r>
              <a:rPr lang="ru-RU" sz="1800" dirty="0" err="1">
                <a:solidFill>
                  <a:schemeClr val="tx1"/>
                </a:solidFill>
              </a:rPr>
              <a:t>практ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конф</a:t>
            </a:r>
            <a:r>
              <a:rPr lang="ru-RU" sz="1800" dirty="0">
                <a:solidFill>
                  <a:schemeClr val="tx1"/>
                </a:solidFill>
              </a:rPr>
              <a:t>. Самара, 1997.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800" dirty="0" err="1" smtClean="0">
                <a:solidFill>
                  <a:schemeClr val="tx1"/>
                </a:solidFill>
              </a:rPr>
              <a:t>Вайсбурд</a:t>
            </a:r>
            <a:r>
              <a:rPr lang="ru-RU" sz="1800" dirty="0" smtClean="0">
                <a:solidFill>
                  <a:schemeClr val="tx1"/>
                </a:solidFill>
              </a:rPr>
              <a:t>, В. А.</a:t>
            </a:r>
            <a:r>
              <a:rPr lang="ru-RU" sz="1800" i="1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О сущности и функциях заработной платы в условиях рыночных отношений</a:t>
            </a:r>
            <a:r>
              <a:rPr lang="ru-RU" sz="1800" dirty="0">
                <a:solidFill>
                  <a:schemeClr val="tx1"/>
                </a:solidFill>
              </a:rPr>
              <a:t>. Вестник Самарской государственной экономической академии. 1999.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Вайсбурд</a:t>
            </a:r>
            <a:r>
              <a:rPr lang="ru-RU" sz="1800" dirty="0">
                <a:solidFill>
                  <a:schemeClr val="tx1"/>
                </a:solidFill>
              </a:rPr>
              <a:t>, В. А.  Заработная плата в системе социально-трудовых отношений//Социально-трудовые отношения: состояние и тенденции развития в России. Самара, 1999.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800" dirty="0" err="1">
                <a:solidFill>
                  <a:schemeClr val="tx1"/>
                </a:solidFill>
              </a:rPr>
              <a:t>Вайсбурд</a:t>
            </a:r>
            <a:r>
              <a:rPr lang="ru-RU" sz="1800" dirty="0">
                <a:solidFill>
                  <a:schemeClr val="tx1"/>
                </a:solidFill>
              </a:rPr>
              <a:t>, В. А</a:t>
            </a:r>
            <a:r>
              <a:rPr lang="ru-RU" sz="1800" dirty="0" smtClean="0">
                <a:solidFill>
                  <a:schemeClr val="tx1"/>
                </a:solidFill>
              </a:rPr>
              <a:t>., Валитова А.А. </a:t>
            </a:r>
            <a:r>
              <a:rPr lang="ru-RU" sz="1800" dirty="0">
                <a:solidFill>
                  <a:schemeClr val="tx1"/>
                </a:solidFill>
              </a:rPr>
              <a:t>  Анализ объема и структуры трудового потенциала </a:t>
            </a:r>
            <a:r>
              <a:rPr lang="ru-RU" sz="1800" dirty="0" smtClean="0">
                <a:solidFill>
                  <a:schemeClr val="tx1"/>
                </a:solidFill>
              </a:rPr>
              <a:t>Самарской области </a:t>
            </a:r>
            <a:r>
              <a:rPr lang="ru-RU" sz="1800" dirty="0">
                <a:solidFill>
                  <a:schemeClr val="tx1"/>
                </a:solidFill>
              </a:rPr>
              <a:t>за период 1991-1999 гг. // Вести. </a:t>
            </a:r>
            <a:r>
              <a:rPr lang="ru-RU" sz="1800" dirty="0" err="1">
                <a:solidFill>
                  <a:schemeClr val="tx1"/>
                </a:solidFill>
              </a:rPr>
              <a:t>Самар.экон</a:t>
            </a:r>
            <a:r>
              <a:rPr lang="ru-RU" sz="1800" dirty="0">
                <a:solidFill>
                  <a:schemeClr val="tx1"/>
                </a:solidFill>
              </a:rPr>
              <a:t>. акад. - 2000. - №2/3.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800" dirty="0" err="1">
                <a:solidFill>
                  <a:schemeClr val="tx1"/>
                </a:solidFill>
              </a:rPr>
              <a:t>Вайсбурд</a:t>
            </a:r>
            <a:r>
              <a:rPr lang="ru-RU" sz="1800" dirty="0">
                <a:solidFill>
                  <a:schemeClr val="tx1"/>
                </a:solidFill>
              </a:rPr>
              <a:t>, В. А. </a:t>
            </a:r>
            <a:r>
              <a:rPr lang="ru-RU" sz="1800" dirty="0" smtClean="0">
                <a:solidFill>
                  <a:schemeClr val="tx1"/>
                </a:solidFill>
              </a:rPr>
              <a:t>Введение </a:t>
            </a:r>
            <a:r>
              <a:rPr lang="ru-RU" sz="1800" dirty="0">
                <a:solidFill>
                  <a:schemeClr val="tx1"/>
                </a:solidFill>
              </a:rPr>
              <a:t>в специальность Экономика труда </a:t>
            </a:r>
            <a:r>
              <a:rPr lang="ru-RU" sz="1800" dirty="0" smtClean="0">
                <a:solidFill>
                  <a:schemeClr val="tx1"/>
                </a:solidFill>
              </a:rPr>
              <a:t>2001.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800" dirty="0" err="1">
                <a:solidFill>
                  <a:schemeClr val="tx1"/>
                </a:solidFill>
              </a:rPr>
              <a:t>Вайсбурд</a:t>
            </a:r>
            <a:r>
              <a:rPr lang="ru-RU" sz="1800" dirty="0">
                <a:solidFill>
                  <a:schemeClr val="tx1"/>
                </a:solidFill>
              </a:rPr>
              <a:t>, В. А. </a:t>
            </a:r>
            <a:r>
              <a:rPr lang="ru-RU" sz="1800" dirty="0" smtClean="0">
                <a:solidFill>
                  <a:schemeClr val="tx1"/>
                </a:solidFill>
              </a:rPr>
              <a:t>Введение </a:t>
            </a:r>
            <a:r>
              <a:rPr lang="ru-RU" sz="1800" dirty="0">
                <a:solidFill>
                  <a:schemeClr val="tx1"/>
                </a:solidFill>
              </a:rPr>
              <a:t>в специальность «Управление персоналом» </a:t>
            </a:r>
            <a:r>
              <a:rPr lang="ru-RU" sz="1800" dirty="0" smtClean="0">
                <a:solidFill>
                  <a:schemeClr val="tx1"/>
                </a:solidFill>
              </a:rPr>
              <a:t>2002.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800" dirty="0" err="1">
                <a:solidFill>
                  <a:schemeClr val="tx1"/>
                </a:solidFill>
              </a:rPr>
              <a:t>Вайсбурд</a:t>
            </a:r>
            <a:r>
              <a:rPr lang="ru-RU" sz="1800" dirty="0">
                <a:solidFill>
                  <a:schemeClr val="tx1"/>
                </a:solidFill>
              </a:rPr>
              <a:t>, В. А.  Экономика труда (экономика социально-трудовых отношений). - Самара: Изд-во СГЭА, 2004.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800" dirty="0" err="1">
                <a:solidFill>
                  <a:schemeClr val="tx1"/>
                </a:solidFill>
              </a:rPr>
              <a:t>Вайсбурд</a:t>
            </a:r>
            <a:r>
              <a:rPr lang="ru-RU" sz="1800" dirty="0">
                <a:solidFill>
                  <a:schemeClr val="tx1"/>
                </a:solidFill>
              </a:rPr>
              <a:t>, В. А. </a:t>
            </a:r>
            <a:r>
              <a:rPr lang="ru-RU" sz="1800" dirty="0" smtClean="0">
                <a:solidFill>
                  <a:schemeClr val="tx1"/>
                </a:solidFill>
              </a:rPr>
              <a:t>Экономика </a:t>
            </a:r>
            <a:r>
              <a:rPr lang="ru-RU" sz="1800" dirty="0">
                <a:solidFill>
                  <a:schemeClr val="tx1"/>
                </a:solidFill>
              </a:rPr>
              <a:t>труда [Текст]: Учебное пособие В.А. </a:t>
            </a:r>
            <a:r>
              <a:rPr lang="ru-RU" sz="1800" dirty="0" err="1">
                <a:solidFill>
                  <a:schemeClr val="tx1"/>
                </a:solidFill>
              </a:rPr>
              <a:t>Вайебурд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Cамара</a:t>
            </a:r>
            <a:r>
              <a:rPr lang="ru-RU" sz="1800" dirty="0">
                <a:solidFill>
                  <a:schemeClr val="tx1"/>
                </a:solidFill>
              </a:rPr>
              <a:t>; </a:t>
            </a:r>
            <a:r>
              <a:rPr lang="ru-RU" sz="1800" dirty="0" err="1">
                <a:solidFill>
                  <a:schemeClr val="tx1"/>
                </a:solidFill>
              </a:rPr>
              <a:t>Изд-ео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Самар</a:t>
            </a:r>
            <a:r>
              <a:rPr lang="ru-RU" sz="1800" dirty="0">
                <a:solidFill>
                  <a:schemeClr val="tx1"/>
                </a:solidFill>
              </a:rPr>
              <a:t>. гос. </a:t>
            </a:r>
            <a:r>
              <a:rPr lang="ru-RU" sz="1800" dirty="0" err="1">
                <a:solidFill>
                  <a:schemeClr val="tx1"/>
                </a:solidFill>
              </a:rPr>
              <a:t>экон</a:t>
            </a:r>
            <a:r>
              <a:rPr lang="ru-RU" sz="1800" dirty="0">
                <a:solidFill>
                  <a:schemeClr val="tx1"/>
                </a:solidFill>
              </a:rPr>
              <a:t>. ун-та, 2007.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800" dirty="0" err="1">
                <a:solidFill>
                  <a:schemeClr val="tx1"/>
                </a:solidFill>
              </a:rPr>
              <a:t>Вайсбурд</a:t>
            </a:r>
            <a:r>
              <a:rPr lang="ru-RU" sz="1800" dirty="0">
                <a:solidFill>
                  <a:schemeClr val="tx1"/>
                </a:solidFill>
              </a:rPr>
              <a:t>, В. А. О заработной плате и некоторых связанных с ней понятиях / В. А. </a:t>
            </a:r>
            <a:r>
              <a:rPr lang="ru-RU" sz="1800" dirty="0" err="1">
                <a:solidFill>
                  <a:schemeClr val="tx1"/>
                </a:solidFill>
              </a:rPr>
              <a:t>Вайсбурд</a:t>
            </a:r>
            <a:r>
              <a:rPr lang="ru-RU" sz="1800" dirty="0">
                <a:solidFill>
                  <a:schemeClr val="tx1"/>
                </a:solidFill>
              </a:rPr>
              <a:t> // Проблемы совершенствования организации производства и управления промышленными предприятиями: Межвузовский сборник научных трудов. – 2010. 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4" name="Picture 2" descr="Вайсбурд Виктор Арнольдович &quot;Экономика труда. Учебное пособие&quot; — Учебная  литература — купить по выгодной цене на Яндекс.Марке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02" y="2209798"/>
            <a:ext cx="2463799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21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2947482" cy="1543163"/>
          </a:xfrm>
        </p:spPr>
        <p:txBody>
          <a:bodyPr/>
          <a:lstStyle/>
          <a:p>
            <a:pPr algn="ctr"/>
            <a:r>
              <a:rPr lang="ru-RU" dirty="0"/>
              <a:t>Печатные труды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400" y="914400"/>
            <a:ext cx="7315200" cy="5943600"/>
          </a:xfrm>
        </p:spPr>
        <p:txBody>
          <a:bodyPr>
            <a:normAutofit fontScale="40000" lnSpcReduction="20000"/>
          </a:bodyPr>
          <a:lstStyle/>
          <a:p>
            <a:pPr marL="457200" indent="-457200" algn="just">
              <a:buFont typeface="+mj-lt"/>
              <a:buAutoNum type="arabicPeriod" startAt="11"/>
            </a:pPr>
            <a:r>
              <a:rPr lang="ru-RU" sz="3000" dirty="0" err="1" smtClean="0">
                <a:solidFill>
                  <a:schemeClr val="tx1"/>
                </a:solidFill>
              </a:rPr>
              <a:t>Вайсбурд</a:t>
            </a:r>
            <a:r>
              <a:rPr lang="ru-RU" sz="3000" dirty="0">
                <a:solidFill>
                  <a:schemeClr val="tx1"/>
                </a:solidFill>
              </a:rPr>
              <a:t>, В. А. Экономика труда : Учебное пособие / В. А. </a:t>
            </a:r>
            <a:r>
              <a:rPr lang="ru-RU" sz="3000" dirty="0" err="1">
                <a:solidFill>
                  <a:schemeClr val="tx1"/>
                </a:solidFill>
              </a:rPr>
              <a:t>Вайсбурд</a:t>
            </a:r>
            <a:r>
              <a:rPr lang="ru-RU" sz="3000" dirty="0">
                <a:solidFill>
                  <a:schemeClr val="tx1"/>
                </a:solidFill>
              </a:rPr>
              <a:t>. – Москва, 2011. </a:t>
            </a:r>
            <a:endParaRPr lang="ru-RU" sz="3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11"/>
            </a:pPr>
            <a:r>
              <a:rPr lang="ru-RU" sz="3000" dirty="0" err="1">
                <a:solidFill>
                  <a:schemeClr val="tx1"/>
                </a:solidFill>
              </a:rPr>
              <a:t>Вайсбурд</a:t>
            </a:r>
            <a:r>
              <a:rPr lang="ru-RU" sz="3000" dirty="0">
                <a:solidFill>
                  <a:schemeClr val="tx1"/>
                </a:solidFill>
              </a:rPr>
              <a:t>, В. А. Опыт применения новой системы оплаты труда педагогических работников общеобразовательной школы / В. А. </a:t>
            </a:r>
            <a:r>
              <a:rPr lang="ru-RU" sz="3000" dirty="0" err="1">
                <a:solidFill>
                  <a:schemeClr val="tx1"/>
                </a:solidFill>
              </a:rPr>
              <a:t>Вайсбурд</a:t>
            </a:r>
            <a:r>
              <a:rPr lang="ru-RU" sz="3000" dirty="0">
                <a:solidFill>
                  <a:schemeClr val="tx1"/>
                </a:solidFill>
              </a:rPr>
              <a:t>, Т. Н. </a:t>
            </a:r>
            <a:r>
              <a:rPr lang="ru-RU" sz="3000" dirty="0" err="1">
                <a:solidFill>
                  <a:schemeClr val="tx1"/>
                </a:solidFill>
              </a:rPr>
              <a:t>Евчик</a:t>
            </a:r>
            <a:r>
              <a:rPr lang="ru-RU" sz="3000" dirty="0">
                <a:solidFill>
                  <a:schemeClr val="tx1"/>
                </a:solidFill>
              </a:rPr>
              <a:t> // Проблемы совершенствования организации производства и управления промышленными предприятиями: Межвузовский сборник научных трудов. – </a:t>
            </a:r>
            <a:r>
              <a:rPr lang="ru-RU" sz="3000" b="1" dirty="0">
                <a:solidFill>
                  <a:schemeClr val="tx1"/>
                </a:solidFill>
              </a:rPr>
              <a:t>2011</a:t>
            </a:r>
            <a:r>
              <a:rPr lang="ru-RU" sz="3000" dirty="0">
                <a:solidFill>
                  <a:schemeClr val="tx1"/>
                </a:solidFill>
              </a:rPr>
              <a:t>. – № 1. – С. 26-31</a:t>
            </a:r>
            <a:r>
              <a:rPr lang="ru-RU" sz="30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 startAt="11"/>
            </a:pPr>
            <a:r>
              <a:rPr lang="ru-RU" sz="3000" dirty="0" err="1">
                <a:solidFill>
                  <a:schemeClr val="tx1"/>
                </a:solidFill>
              </a:rPr>
              <a:t>Вайсбурд</a:t>
            </a:r>
            <a:r>
              <a:rPr lang="ru-RU" sz="3000" dirty="0">
                <a:solidFill>
                  <a:schemeClr val="tx1"/>
                </a:solidFill>
              </a:rPr>
              <a:t>, В. А. Фиктивная сдельщина: сущность, </a:t>
            </a:r>
            <a:r>
              <a:rPr lang="ru-RU" sz="3000" dirty="0" err="1">
                <a:solidFill>
                  <a:schemeClr val="tx1"/>
                </a:solidFill>
              </a:rPr>
              <a:t>причиныи</a:t>
            </a:r>
            <a:r>
              <a:rPr lang="ru-RU" sz="3000" dirty="0">
                <a:solidFill>
                  <a:schemeClr val="tx1"/>
                </a:solidFill>
              </a:rPr>
              <a:t> последствия / В. А. </a:t>
            </a:r>
            <a:r>
              <a:rPr lang="ru-RU" sz="3000" dirty="0" err="1">
                <a:solidFill>
                  <a:schemeClr val="tx1"/>
                </a:solidFill>
              </a:rPr>
              <a:t>Вайсбурд</a:t>
            </a:r>
            <a:r>
              <a:rPr lang="ru-RU" sz="3000" dirty="0">
                <a:solidFill>
                  <a:schemeClr val="tx1"/>
                </a:solidFill>
              </a:rPr>
              <a:t> // Проблемы совершенствования организации производства и управления промышленными предприятиями: Межвузовский сборник научных трудов. – </a:t>
            </a:r>
            <a:r>
              <a:rPr lang="ru-RU" sz="3000" b="1" dirty="0">
                <a:solidFill>
                  <a:schemeClr val="tx1"/>
                </a:solidFill>
              </a:rPr>
              <a:t>2012</a:t>
            </a:r>
            <a:r>
              <a:rPr lang="ru-RU" sz="3000" dirty="0">
                <a:solidFill>
                  <a:schemeClr val="tx1"/>
                </a:solidFill>
              </a:rPr>
              <a:t>. </a:t>
            </a:r>
            <a:endParaRPr lang="ru-RU" sz="3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11"/>
            </a:pPr>
            <a:r>
              <a:rPr lang="ru-RU" sz="3000" dirty="0" err="1">
                <a:solidFill>
                  <a:schemeClr val="tx1"/>
                </a:solidFill>
              </a:rPr>
              <a:t>Вайсбурд</a:t>
            </a:r>
            <a:r>
              <a:rPr lang="ru-RU" sz="3000" dirty="0">
                <a:solidFill>
                  <a:schemeClr val="tx1"/>
                </a:solidFill>
              </a:rPr>
              <a:t>, В. А. Совершенствование организации оплаты труда / В. А. </a:t>
            </a:r>
            <a:r>
              <a:rPr lang="ru-RU" sz="3000" dirty="0" err="1">
                <a:solidFill>
                  <a:schemeClr val="tx1"/>
                </a:solidFill>
              </a:rPr>
              <a:t>Вайсбурд</a:t>
            </a:r>
            <a:r>
              <a:rPr lang="ru-RU" sz="3000" dirty="0">
                <a:solidFill>
                  <a:schemeClr val="tx1"/>
                </a:solidFill>
              </a:rPr>
              <a:t> // Проблемы совершенствования организации производства и управления промышленными предприятиями: Межвузовский сборник научных трудов. – </a:t>
            </a:r>
            <a:r>
              <a:rPr lang="ru-RU" sz="3000" b="1" dirty="0">
                <a:solidFill>
                  <a:schemeClr val="tx1"/>
                </a:solidFill>
              </a:rPr>
              <a:t>2012. </a:t>
            </a:r>
            <a:r>
              <a:rPr lang="ru-RU" sz="3000" dirty="0">
                <a:solidFill>
                  <a:schemeClr val="tx1"/>
                </a:solidFill>
              </a:rPr>
              <a:t>– № 1. – С. 35-41</a:t>
            </a:r>
            <a:r>
              <a:rPr lang="ru-RU" sz="3000" dirty="0" smtClean="0"/>
              <a:t>.</a:t>
            </a:r>
          </a:p>
          <a:p>
            <a:pPr marL="457200" indent="-457200" algn="just">
              <a:buFont typeface="+mj-lt"/>
              <a:buAutoNum type="arabicPeriod" startAt="11"/>
            </a:pPr>
            <a:r>
              <a:rPr lang="ru-RU" sz="3000" dirty="0" err="1">
                <a:solidFill>
                  <a:schemeClr val="tx1"/>
                </a:solidFill>
              </a:rPr>
              <a:t>Вайсбурд</a:t>
            </a:r>
            <a:r>
              <a:rPr lang="ru-RU" sz="3000" dirty="0">
                <a:solidFill>
                  <a:schemeClr val="tx1"/>
                </a:solidFill>
              </a:rPr>
              <a:t>, В. А. Кафедра экономики труда и управления </a:t>
            </a:r>
            <a:r>
              <a:rPr lang="ru-RU" sz="3000" dirty="0" err="1">
                <a:solidFill>
                  <a:schemeClr val="tx1"/>
                </a:solidFill>
              </a:rPr>
              <a:t>персоналомСамарского</a:t>
            </a:r>
            <a:r>
              <a:rPr lang="ru-RU" sz="3000" dirty="0">
                <a:solidFill>
                  <a:schemeClr val="tx1"/>
                </a:solidFill>
              </a:rPr>
              <a:t> государственного </a:t>
            </a:r>
            <a:r>
              <a:rPr lang="ru-RU" sz="3000" dirty="0" err="1">
                <a:solidFill>
                  <a:schemeClr val="tx1"/>
                </a:solidFill>
              </a:rPr>
              <a:t>экономическогоуниверситета</a:t>
            </a:r>
            <a:r>
              <a:rPr lang="ru-RU" sz="3000" dirty="0">
                <a:solidFill>
                  <a:schemeClr val="tx1"/>
                </a:solidFill>
              </a:rPr>
              <a:t> - 40 лет деятельности / В. А. </a:t>
            </a:r>
            <a:r>
              <a:rPr lang="ru-RU" sz="3000" dirty="0" err="1">
                <a:solidFill>
                  <a:schemeClr val="tx1"/>
                </a:solidFill>
              </a:rPr>
              <a:t>Вайсбурд</a:t>
            </a:r>
            <a:r>
              <a:rPr lang="ru-RU" sz="3000" dirty="0">
                <a:solidFill>
                  <a:schemeClr val="tx1"/>
                </a:solidFill>
              </a:rPr>
              <a:t> // Управление персоналом и интеллектуальными ресурсами в России. –</a:t>
            </a:r>
            <a:r>
              <a:rPr lang="ru-RU" sz="3000" b="1" dirty="0">
                <a:solidFill>
                  <a:schemeClr val="tx1"/>
                </a:solidFill>
              </a:rPr>
              <a:t> 2013</a:t>
            </a:r>
            <a:r>
              <a:rPr lang="ru-RU" sz="3000" dirty="0">
                <a:solidFill>
                  <a:schemeClr val="tx1"/>
                </a:solidFill>
              </a:rPr>
              <a:t>. – Т. 2. – № 2. – С. 71-73</a:t>
            </a:r>
            <a:r>
              <a:rPr lang="ru-RU" sz="30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 startAt="11"/>
            </a:pPr>
            <a:r>
              <a:rPr lang="ru-RU" sz="3000" dirty="0" smtClean="0">
                <a:solidFill>
                  <a:schemeClr val="tx1"/>
                </a:solidFill>
              </a:rPr>
              <a:t>. </a:t>
            </a:r>
            <a:r>
              <a:rPr lang="ru-RU" sz="3000" dirty="0" err="1">
                <a:solidFill>
                  <a:schemeClr val="tx1"/>
                </a:solidFill>
              </a:rPr>
              <a:t>Вайсбурд</a:t>
            </a:r>
            <a:r>
              <a:rPr lang="ru-RU" sz="3000" dirty="0">
                <a:solidFill>
                  <a:schemeClr val="tx1"/>
                </a:solidFill>
              </a:rPr>
              <a:t>, В. А. К вопросу об управлении производительностью труда / В. А. </a:t>
            </a:r>
            <a:r>
              <a:rPr lang="ru-RU" sz="3000" dirty="0" err="1">
                <a:solidFill>
                  <a:schemeClr val="tx1"/>
                </a:solidFill>
              </a:rPr>
              <a:t>Вайсбурд</a:t>
            </a:r>
            <a:r>
              <a:rPr lang="ru-RU" sz="3000" dirty="0">
                <a:solidFill>
                  <a:schemeClr val="tx1"/>
                </a:solidFill>
              </a:rPr>
              <a:t> // Проблемы развития предприятий: теория и практика : Материалы 13-й Международной научно-практической конференции, Самара, 27–28 ноября </a:t>
            </a:r>
            <a:r>
              <a:rPr lang="ru-RU" sz="3000" b="1" dirty="0">
                <a:solidFill>
                  <a:schemeClr val="tx1"/>
                </a:solidFill>
              </a:rPr>
              <a:t>2014 </a:t>
            </a:r>
            <a:r>
              <a:rPr lang="ru-RU" sz="3000" dirty="0">
                <a:solidFill>
                  <a:schemeClr val="tx1"/>
                </a:solidFill>
              </a:rPr>
              <a:t>года / Ответственный редактор С.И. </a:t>
            </a:r>
            <a:r>
              <a:rPr lang="ru-RU" sz="3000" dirty="0" err="1">
                <a:solidFill>
                  <a:schemeClr val="tx1"/>
                </a:solidFill>
              </a:rPr>
              <a:t>Ашмарина</a:t>
            </a:r>
            <a:r>
              <a:rPr lang="ru-RU" sz="3000" dirty="0">
                <a:solidFill>
                  <a:schemeClr val="tx1"/>
                </a:solidFill>
              </a:rPr>
              <a:t>. – Самара: Самарский государственный экономический университет, </a:t>
            </a:r>
            <a:r>
              <a:rPr lang="ru-RU" sz="3000" dirty="0" smtClean="0">
                <a:solidFill>
                  <a:schemeClr val="tx1"/>
                </a:solidFill>
              </a:rPr>
              <a:t>2014.</a:t>
            </a:r>
          </a:p>
          <a:p>
            <a:pPr marL="457200" indent="-457200" algn="just">
              <a:buFont typeface="+mj-lt"/>
              <a:buAutoNum type="arabicPeriod" startAt="11"/>
            </a:pPr>
            <a:r>
              <a:rPr lang="ru-RU" sz="3000" dirty="0" err="1" smtClean="0">
                <a:solidFill>
                  <a:schemeClr val="tx1"/>
                </a:solidFill>
              </a:rPr>
              <a:t>Вайсбурд</a:t>
            </a:r>
            <a:r>
              <a:rPr lang="ru-RU" sz="3000" dirty="0">
                <a:solidFill>
                  <a:schemeClr val="tx1"/>
                </a:solidFill>
              </a:rPr>
              <a:t>, В. А. О сущности заработной платы и некоторых связанных с ней понятиях / В. А. </a:t>
            </a:r>
            <a:r>
              <a:rPr lang="ru-RU" sz="3000" dirty="0" err="1">
                <a:solidFill>
                  <a:schemeClr val="tx1"/>
                </a:solidFill>
              </a:rPr>
              <a:t>Вайсбурд</a:t>
            </a:r>
            <a:r>
              <a:rPr lang="ru-RU" sz="3000" dirty="0">
                <a:solidFill>
                  <a:schemeClr val="tx1"/>
                </a:solidFill>
              </a:rPr>
              <a:t> // Академическая наука - проблемы и достижения = </a:t>
            </a:r>
            <a:r>
              <a:rPr lang="en-US" sz="3000" dirty="0">
                <a:solidFill>
                  <a:schemeClr val="tx1"/>
                </a:solidFill>
              </a:rPr>
              <a:t>Academic science - problems and achievements, North Charleston, SC, USA, 07–08 </a:t>
            </a:r>
            <a:r>
              <a:rPr lang="ru-RU" sz="3000" dirty="0">
                <a:solidFill>
                  <a:schemeClr val="tx1"/>
                </a:solidFill>
              </a:rPr>
              <a:t>июня 2014 года. – </a:t>
            </a:r>
            <a:r>
              <a:rPr lang="en-US" sz="3000" dirty="0">
                <a:solidFill>
                  <a:schemeClr val="tx1"/>
                </a:solidFill>
              </a:rPr>
              <a:t>North Charleston, SC, USA: </a:t>
            </a:r>
            <a:r>
              <a:rPr lang="en-US" sz="3000" dirty="0" err="1">
                <a:solidFill>
                  <a:schemeClr val="tx1"/>
                </a:solidFill>
              </a:rPr>
              <a:t>CreateSpace</a:t>
            </a:r>
            <a:r>
              <a:rPr lang="en-US" sz="3000" dirty="0">
                <a:solidFill>
                  <a:schemeClr val="tx1"/>
                </a:solidFill>
              </a:rPr>
              <a:t>, 2014. </a:t>
            </a:r>
            <a:endParaRPr lang="ru-RU" sz="3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11"/>
            </a:pPr>
            <a:r>
              <a:rPr lang="ru-RU" sz="3000" dirty="0" err="1" smtClean="0">
                <a:solidFill>
                  <a:schemeClr val="tx1"/>
                </a:solidFill>
              </a:rPr>
              <a:t>Вайсбурд</a:t>
            </a:r>
            <a:r>
              <a:rPr lang="ru-RU" sz="3000" dirty="0">
                <a:solidFill>
                  <a:schemeClr val="tx1"/>
                </a:solidFill>
              </a:rPr>
              <a:t>, В. А. Производительность труда и заработная плата: уровень и темпы роста / В. А. </a:t>
            </a:r>
            <a:r>
              <a:rPr lang="ru-RU" sz="3000" dirty="0" err="1">
                <a:solidFill>
                  <a:schemeClr val="tx1"/>
                </a:solidFill>
              </a:rPr>
              <a:t>Вайсбурд</a:t>
            </a:r>
            <a:r>
              <a:rPr lang="ru-RU" sz="3000" dirty="0">
                <a:solidFill>
                  <a:schemeClr val="tx1"/>
                </a:solidFill>
              </a:rPr>
              <a:t> // Проблемы совершенствования организации производства и управления промышленными предприятиями: Межвузовский сборник научных трудов. – 2014</a:t>
            </a:r>
            <a:r>
              <a:rPr lang="ru-RU" sz="3000" dirty="0" smtClean="0">
                <a:solidFill>
                  <a:schemeClr val="tx1"/>
                </a:solidFill>
              </a:rPr>
              <a:t>..</a:t>
            </a:r>
          </a:p>
          <a:p>
            <a:pPr marL="457200" indent="-457200" algn="just">
              <a:buFont typeface="+mj-lt"/>
              <a:buAutoNum type="arabicPeriod" startAt="11"/>
            </a:pPr>
            <a:r>
              <a:rPr lang="ru-RU" sz="3000" dirty="0" err="1" smtClean="0">
                <a:solidFill>
                  <a:schemeClr val="tx1"/>
                </a:solidFill>
              </a:rPr>
              <a:t>Вайсбурд</a:t>
            </a:r>
            <a:r>
              <a:rPr lang="ru-RU" sz="3000" dirty="0">
                <a:solidFill>
                  <a:schemeClr val="tx1"/>
                </a:solidFill>
              </a:rPr>
              <a:t>, В. А. Организация оплаты труда - важный элемент кадровой политики и стратегии / В. А. </a:t>
            </a:r>
            <a:r>
              <a:rPr lang="ru-RU" sz="3000" dirty="0" err="1">
                <a:solidFill>
                  <a:schemeClr val="tx1"/>
                </a:solidFill>
              </a:rPr>
              <a:t>Вайсбурд</a:t>
            </a:r>
            <a:r>
              <a:rPr lang="ru-RU" sz="3000" dirty="0">
                <a:solidFill>
                  <a:schemeClr val="tx1"/>
                </a:solidFill>
              </a:rPr>
              <a:t> // Вестник Самарского государственного экономического университета. – </a:t>
            </a:r>
            <a:r>
              <a:rPr lang="ru-RU" sz="3000" dirty="0" smtClean="0">
                <a:solidFill>
                  <a:schemeClr val="tx1"/>
                </a:solidFill>
              </a:rPr>
              <a:t>2015</a:t>
            </a:r>
          </a:p>
          <a:p>
            <a:pPr marL="457200" indent="-457200" algn="just">
              <a:buFont typeface="+mj-lt"/>
              <a:buAutoNum type="arabicPeriod" startAt="11"/>
            </a:pPr>
            <a:r>
              <a:rPr lang="en-US" sz="3000" dirty="0" smtClean="0">
                <a:solidFill>
                  <a:schemeClr val="tx1"/>
                </a:solidFill>
              </a:rPr>
              <a:t>Productivity </a:t>
            </a:r>
            <a:r>
              <a:rPr lang="en-US" sz="3000" dirty="0">
                <a:solidFill>
                  <a:schemeClr val="tx1"/>
                </a:solidFill>
              </a:rPr>
              <a:t>of </a:t>
            </a:r>
            <a:r>
              <a:rPr lang="en-US" sz="3000" dirty="0" err="1">
                <a:solidFill>
                  <a:schemeClr val="tx1"/>
                </a:solidFill>
              </a:rPr>
              <a:t>labour</a:t>
            </a:r>
            <a:r>
              <a:rPr lang="en-US" sz="3000" dirty="0">
                <a:solidFill>
                  <a:schemeClr val="tx1"/>
                </a:solidFill>
              </a:rPr>
              <a:t> and salaries in Russia: Problems and solutions / V. A. </a:t>
            </a:r>
            <a:r>
              <a:rPr lang="en-US" sz="3000" dirty="0" err="1">
                <a:solidFill>
                  <a:schemeClr val="tx1"/>
                </a:solidFill>
              </a:rPr>
              <a:t>Vaisburd</a:t>
            </a:r>
            <a:r>
              <a:rPr lang="en-US" sz="3000" dirty="0">
                <a:solidFill>
                  <a:schemeClr val="tx1"/>
                </a:solidFill>
              </a:rPr>
              <a:t>, M. V. </a:t>
            </a:r>
            <a:r>
              <a:rPr lang="en-US" sz="3000" dirty="0" err="1">
                <a:solidFill>
                  <a:schemeClr val="tx1"/>
                </a:solidFill>
              </a:rPr>
              <a:t>Simonova</a:t>
            </a:r>
            <a:r>
              <a:rPr lang="en-US" sz="3000" dirty="0">
                <a:solidFill>
                  <a:schemeClr val="tx1"/>
                </a:solidFill>
              </a:rPr>
              <a:t>, I. V. </a:t>
            </a:r>
            <a:r>
              <a:rPr lang="en-US" sz="3000" dirty="0" err="1">
                <a:solidFill>
                  <a:schemeClr val="tx1"/>
                </a:solidFill>
              </a:rPr>
              <a:t>Bogatyreva</a:t>
            </a:r>
            <a:r>
              <a:rPr lang="en-US" sz="3000" dirty="0">
                <a:solidFill>
                  <a:schemeClr val="tx1"/>
                </a:solidFill>
              </a:rPr>
              <a:t> [et al.] // International Journal of Economics and Financial Issues. – 2016. – Vol. 6. – No S5. – P. 157-165.</a:t>
            </a:r>
            <a:endParaRPr lang="ru-RU" sz="3000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11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11"/>
            </a:pPr>
            <a:endParaRPr lang="ru-RU" dirty="0"/>
          </a:p>
          <a:p>
            <a:pPr marL="457200" indent="-457200" algn="just">
              <a:buFont typeface="+mj-lt"/>
              <a:buAutoNum type="arabicPeriod" startAt="11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rabicPeriod" startAt="11"/>
            </a:pP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1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F4C68E8-62E4-754D-834E-4A0B0C99F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000"/>
            <a:ext cx="2834640" cy="237744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Коллектив кафедры экономики труда и управление персоналом.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2006 г.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1877" y="-325477"/>
            <a:ext cx="3569018" cy="757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831453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951</Words>
  <Application>Microsoft Office PowerPoint</Application>
  <PresentationFormat>Произвольный</PresentationFormat>
  <Paragraphs>54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Рамка</vt:lpstr>
      <vt:lpstr>Вайсбурд  Виктор  Арнольдович</vt:lpstr>
      <vt:lpstr>Биография </vt:lpstr>
      <vt:lpstr>Биография </vt:lpstr>
      <vt:lpstr>Научная школа </vt:lpstr>
      <vt:lpstr>Печатные труды </vt:lpstr>
      <vt:lpstr>Печатные труды </vt:lpstr>
      <vt:lpstr>Коллектив кафедры экономики труда и управление персоналом.   2006 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Прокофьева Юлия Александровна</dc:creator>
  <cp:lastModifiedBy>Windows User</cp:lastModifiedBy>
  <cp:revision>33</cp:revision>
  <dcterms:created xsi:type="dcterms:W3CDTF">2022-02-03T17:56:25Z</dcterms:created>
  <dcterms:modified xsi:type="dcterms:W3CDTF">2022-03-21T10:38:32Z</dcterms:modified>
</cp:coreProperties>
</file>