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E80-4569-412A-B73E-17A7247B6A7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EC5-C640-4C85-BEE1-6BA4671D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6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E80-4569-412A-B73E-17A7247B6A7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EC5-C640-4C85-BEE1-6BA4671D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45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E80-4569-412A-B73E-17A7247B6A7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EC5-C640-4C85-BEE1-6BA4671D1B0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4201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E80-4569-412A-B73E-17A7247B6A7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EC5-C640-4C85-BEE1-6BA4671D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07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E80-4569-412A-B73E-17A7247B6A7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EC5-C640-4C85-BEE1-6BA4671D1B0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1255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E80-4569-412A-B73E-17A7247B6A7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EC5-C640-4C85-BEE1-6BA4671D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1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E80-4569-412A-B73E-17A7247B6A7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EC5-C640-4C85-BEE1-6BA4671D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676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E80-4569-412A-B73E-17A7247B6A7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EC5-C640-4C85-BEE1-6BA4671D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14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E80-4569-412A-B73E-17A7247B6A7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EC5-C640-4C85-BEE1-6BA4671D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3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E80-4569-412A-B73E-17A7247B6A7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EC5-C640-4C85-BEE1-6BA4671D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87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E80-4569-412A-B73E-17A7247B6A7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EC5-C640-4C85-BEE1-6BA4671D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62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E80-4569-412A-B73E-17A7247B6A7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EC5-C640-4C85-BEE1-6BA4671D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76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E80-4569-412A-B73E-17A7247B6A7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EC5-C640-4C85-BEE1-6BA4671D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7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E80-4569-412A-B73E-17A7247B6A7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EC5-C640-4C85-BEE1-6BA4671D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2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E80-4569-412A-B73E-17A7247B6A7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EC5-C640-4C85-BEE1-6BA4671D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14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CEC5-C640-4C85-BEE1-6BA4671D1B0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FE80-4569-412A-B73E-17A7247B6A7D}" type="datetimeFigureOut">
              <a:rPr lang="ru-RU" smtClean="0"/>
              <a:t>04.05.2022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3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9FE80-4569-412A-B73E-17A7247B6A7D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7FECEC5-C640-4C85-BEE1-6BA4671D1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8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2083074"/>
            <a:ext cx="4773769" cy="17313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rial Black" panose="020B0A04020102020204" pitchFamily="34" charset="0"/>
              </a:rPr>
              <a:t>Пеннер Петр Иванович</a:t>
            </a:r>
            <a:r>
              <a:rPr lang="ru-RU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rial Black" panose="020B0A04020102020204" pitchFamily="34" charset="0"/>
              </a:rPr>
              <a:t/>
            </a:r>
            <a:br>
              <a:rPr lang="ru-RU" sz="40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rial Black" panose="020B0A04020102020204" pitchFamily="34" charset="0"/>
              </a:rPr>
            </a:br>
            <a:r>
              <a:rPr lang="ru-RU" sz="31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rial Black" panose="020B0A04020102020204" pitchFamily="34" charset="0"/>
              </a:rPr>
              <a:t>1937 -</a:t>
            </a:r>
            <a:endParaRPr lang="ru-RU" sz="31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3814463"/>
            <a:ext cx="4773769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Кандидат экономических наук (1967), доцент (1970), профессор (1991), заведующий кафедрой экономики и организации сельского хозяйства (1977), проректор по научной работе (1994-1997)</a:t>
            </a:r>
          </a:p>
          <a:p>
            <a:pPr algn="l"/>
            <a:r>
              <a:rPr lang="ru-RU" dirty="0" smtClean="0">
                <a:ln w="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Выполнила: Орлова А.Н., ТБ19о1</a:t>
            </a:r>
            <a:endParaRPr lang="ru-RU" dirty="0">
              <a:ln w="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858" r="5888"/>
          <a:stretch/>
        </p:blipFill>
        <p:spPr>
          <a:xfrm>
            <a:off x="6566710" y="1269215"/>
            <a:ext cx="2511954" cy="420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545" y="1269215"/>
            <a:ext cx="812676" cy="8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14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rial Black" panose="020B0A04020102020204" pitchFamily="34" charset="0"/>
              </a:rPr>
              <a:t>Биография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93948"/>
            <a:ext cx="5387290" cy="4611017"/>
          </a:xfrm>
        </p:spPr>
        <p:txBody>
          <a:bodyPr>
            <a:normAutofit fontScale="70000" lnSpcReduction="20000"/>
          </a:bodyPr>
          <a:lstStyle/>
          <a:p>
            <a:r>
              <a:rPr lang="ru-RU" sz="2300" dirty="0" smtClean="0">
                <a:latin typeface="Bahnschrift SemiLight SemiConde" panose="020B0502040204020203" pitchFamily="34" charset="0"/>
              </a:rPr>
              <a:t>Пеннер Петр Иванович родился 12 марта 1937 года в селе Кутерля Люксембургского, ныне Красногвардейского, района Оренбургской области в семье крестьянина.</a:t>
            </a:r>
          </a:p>
          <a:p>
            <a:r>
              <a:rPr lang="ru-RU" sz="2300" dirty="0" smtClean="0">
                <a:latin typeface="Bahnschrift SemiLight SemiConde" panose="020B0502040204020203" pitchFamily="34" charset="0"/>
              </a:rPr>
              <a:t>В 1959 г. окончил с отличием Куйбышевский плановый институт, </a:t>
            </a:r>
            <a:r>
              <a:rPr lang="ru-RU" sz="2300" dirty="0">
                <a:latin typeface="Bahnschrift SemiLight SemiConde" panose="020B0502040204020203" pitchFamily="34" charset="0"/>
              </a:rPr>
              <a:t>в 1965 </a:t>
            </a:r>
            <a:r>
              <a:rPr lang="ru-RU" sz="2300" dirty="0" smtClean="0">
                <a:latin typeface="Bahnschrift SemiLight SemiConde" panose="020B0502040204020203" pitchFamily="34" charset="0"/>
              </a:rPr>
              <a:t>г. аспирантуру в этом же институте.</a:t>
            </a:r>
          </a:p>
          <a:p>
            <a:r>
              <a:rPr lang="ru-RU" sz="2300" dirty="0" smtClean="0">
                <a:latin typeface="Bahnschrift SemiLight SemiConde" panose="020B0502040204020203" pitchFamily="34" charset="0"/>
              </a:rPr>
              <a:t>25 </a:t>
            </a:r>
            <a:r>
              <a:rPr lang="ru-RU" sz="2300" dirty="0">
                <a:latin typeface="Bahnschrift SemiLight SemiConde" panose="020B0502040204020203" pitchFamily="34" charset="0"/>
              </a:rPr>
              <a:t>мая 1967 г. </a:t>
            </a:r>
            <a:r>
              <a:rPr lang="ru-RU" sz="2300" dirty="0" smtClean="0">
                <a:latin typeface="Bahnschrift SemiLight SemiConde" panose="020B0502040204020203" pitchFamily="34" charset="0"/>
              </a:rPr>
              <a:t>защитил в Воронежском сельскохозяйственном институте диссертацию на соискание учёной степени кандидата экономических наук (Диссертация: Специализация сельскoхoзяйственнoгo прoизвoдства в пригoрoднoм райoне (на примере Волжского района Куйбышевской области)). 22 июня 1967 г. Утверждён ВАК (Высшая </a:t>
            </a:r>
            <a:r>
              <a:rPr lang="ru-RU" sz="2300" dirty="0">
                <a:latin typeface="Bahnschrift SemiLight SemiConde" panose="020B0502040204020203" pitchFamily="34" charset="0"/>
              </a:rPr>
              <a:t>аттестационная </a:t>
            </a:r>
            <a:r>
              <a:rPr lang="ru-RU" sz="2300" dirty="0" smtClean="0">
                <a:latin typeface="Bahnschrift SemiLight SemiConde" panose="020B0502040204020203" pitchFamily="34" charset="0"/>
              </a:rPr>
              <a:t>комиссия) в учёной степени кандидата экономических наук.</a:t>
            </a:r>
          </a:p>
          <a:p>
            <a:r>
              <a:rPr lang="ru-RU" sz="2300" dirty="0" smtClean="0">
                <a:latin typeface="Bahnschrift SemiLight SemiConde" panose="020B0502040204020203" pitchFamily="34" charset="0"/>
              </a:rPr>
              <a:t>В 1959-1962 гг. Пеннер П.И. работал экономистом в колхозах Кабардино-Балкарии и Оренбургской области.</a:t>
            </a:r>
          </a:p>
          <a:p>
            <a:r>
              <a:rPr lang="ru-RU" sz="2300" dirty="0">
                <a:latin typeface="Bahnschrift SemiLight SemiConde" panose="020B0502040204020203" pitchFamily="34" charset="0"/>
              </a:rPr>
              <a:t>По окончании аспирантуры в 1965 г. Пеннер П.И. был принят на преподавательскую работу в </a:t>
            </a:r>
            <a:r>
              <a:rPr lang="ru-RU" sz="2300" dirty="0" smtClean="0">
                <a:latin typeface="Bahnschrift SemiLight SemiConde" panose="020B0502040204020203" pitchFamily="34" charset="0"/>
              </a:rPr>
              <a:t>КПИ (Куйбышевский плановый институт) </a:t>
            </a:r>
            <a:r>
              <a:rPr lang="ru-RU" sz="2300" dirty="0">
                <a:latin typeface="Bahnschrift SemiLight SemiConde" panose="020B0502040204020203" pitchFamily="34" charset="0"/>
              </a:rPr>
              <a:t>на кафедру экономики и организации сельского хозяйства. Вёл работу ассистента, старшего преподавателя. </a:t>
            </a:r>
            <a:endParaRPr lang="ru-RU" sz="2300" dirty="0" smtClean="0">
              <a:latin typeface="Bahnschrift SemiLight SemiConde" panose="020B0502040204020203" pitchFamily="34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08" r="1"/>
          <a:stretch/>
        </p:blipFill>
        <p:spPr>
          <a:xfrm>
            <a:off x="6466899" y="1493948"/>
            <a:ext cx="2659185" cy="424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042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rial Black" panose="020B0A04020102020204" pitchFamily="34" charset="0"/>
              </a:rPr>
              <a:t>Биография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93948"/>
            <a:ext cx="5107651" cy="4246563"/>
          </a:xfrm>
        </p:spPr>
        <p:txBody>
          <a:bodyPr>
            <a:normAutofit fontScale="85000" lnSpcReduction="20000"/>
          </a:bodyPr>
          <a:lstStyle/>
          <a:p>
            <a:r>
              <a:rPr lang="ru-RU" sz="1900" dirty="0" smtClean="0">
                <a:latin typeface="Bahnschrift SemiLight SemiConde" panose="020B0502040204020203" pitchFamily="34" charset="0"/>
              </a:rPr>
              <a:t>29 июля 1970 г. Пеннер П.И. был утверждён в учёном звании доцента. </a:t>
            </a:r>
          </a:p>
          <a:p>
            <a:r>
              <a:rPr lang="ru-RU" sz="1900" dirty="0" smtClean="0">
                <a:latin typeface="Bahnschrift SemiLight SemiConde" panose="020B0502040204020203" pitchFamily="34" charset="0"/>
              </a:rPr>
              <a:t>В июле 1977 г. Пеннер П.И. был избран заведующим кафедрой экономики и организации сельского хозяйства.</a:t>
            </a:r>
          </a:p>
          <a:p>
            <a:r>
              <a:rPr lang="ru-RU" sz="1900" dirty="0" smtClean="0">
                <a:latin typeface="Bahnschrift SemiLight SemiConde" panose="020B0502040204020203" pitchFamily="34" charset="0"/>
              </a:rPr>
              <a:t>В 1983 г. был избран деканом факультета планирования сельского хозяйства и по 1985 г. работал в этой должности.</a:t>
            </a:r>
          </a:p>
          <a:p>
            <a:r>
              <a:rPr lang="ru-RU" sz="1900" dirty="0" smtClean="0">
                <a:latin typeface="Bahnschrift SemiLight SemiConde" panose="020B0502040204020203" pitchFamily="34" charset="0"/>
              </a:rPr>
              <a:t>23 мая 1991 г. Пеннеру П.И. было присвоено учёное звание профессора по кафедре экономики и организации агропромышленного комплекса.</a:t>
            </a:r>
          </a:p>
          <a:p>
            <a:r>
              <a:rPr lang="ru-RU" sz="1900" dirty="0" smtClean="0">
                <a:latin typeface="Bahnschrift SemiLight SemiConde" panose="020B0502040204020203" pitchFamily="34" charset="0"/>
              </a:rPr>
              <a:t>С 21 мая 1994 г. </a:t>
            </a:r>
            <a:r>
              <a:rPr lang="ru-RU" sz="1900" dirty="0">
                <a:latin typeface="Bahnschrift SemiLight SemiConde" panose="020B0502040204020203" pitchFamily="34" charset="0"/>
              </a:rPr>
              <a:t>п</a:t>
            </a:r>
            <a:r>
              <a:rPr lang="ru-RU" sz="1900" dirty="0" smtClean="0">
                <a:latin typeface="Bahnschrift SemiLight SemiConde" panose="020B0502040204020203" pitchFamily="34" charset="0"/>
              </a:rPr>
              <a:t>о 20 августа 1997 г. Пеннер П.И. работал проректором по научной работе СГЭА, не прекращая заведования кафедрой.</a:t>
            </a:r>
          </a:p>
          <a:p>
            <a:r>
              <a:rPr lang="ru-RU" sz="1900" dirty="0" smtClean="0">
                <a:latin typeface="Bahnschrift SemiLight SemiConde" panose="020B0502040204020203" pitchFamily="34" charset="0"/>
              </a:rPr>
              <a:t>2 сентября 1996 г. Пеннер П.И. был избран членом-корреспондентом Российской академии естественных наук. 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505" y="1493948"/>
            <a:ext cx="2991813" cy="388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6671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rial Black" panose="020B0A04020102020204" pitchFamily="34" charset="0"/>
              </a:rPr>
              <a:t>Биография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93948"/>
            <a:ext cx="5642784" cy="4826170"/>
          </a:xfrm>
        </p:spPr>
        <p:txBody>
          <a:bodyPr>
            <a:normAutofit fontScale="62500" lnSpcReduction="20000"/>
          </a:bodyPr>
          <a:lstStyle/>
          <a:p>
            <a:r>
              <a:rPr lang="ru-RU" sz="2300" dirty="0" smtClean="0">
                <a:latin typeface="Bahnschrift SemiLight SemiConde" panose="020B0502040204020203" pitchFamily="34" charset="0"/>
              </a:rPr>
              <a:t>Пеннер </a:t>
            </a:r>
            <a:r>
              <a:rPr lang="ru-RU" sz="2300" dirty="0">
                <a:latin typeface="Bahnschrift SemiLight SemiConde" panose="020B0502040204020203" pitchFamily="34" charset="0"/>
              </a:rPr>
              <a:t>П.И. </a:t>
            </a:r>
            <a:r>
              <a:rPr lang="ru-RU" sz="2300" dirty="0" smtClean="0">
                <a:latin typeface="Bahnschrift SemiLight SemiConde" panose="020B0502040204020203" pitchFamily="34" charset="0"/>
              </a:rPr>
              <a:t>был среди первых аспирантов Куйбышевского планового института, ставший впоследствии его ведущим преподавателем. Среди первых аспирантов также были: Трифонова Е.Л., Вайсбурд В.А. </a:t>
            </a:r>
          </a:p>
          <a:p>
            <a:r>
              <a:rPr lang="ru-RU" sz="2300" dirty="0" smtClean="0">
                <a:latin typeface="Bahnschrift SemiLight SemiConde" panose="020B0502040204020203" pitchFamily="34" charset="0"/>
              </a:rPr>
              <a:t>Пеннер П.И. был одним из учеников Агеева Я.П., заведующего кафедрой экономики и организации сельского хозяйства с 1946 г. по 1977 г. Коллектив кафедры, куда входил Пеннер П.И., принимал активное участие в </a:t>
            </a:r>
            <a:r>
              <a:rPr lang="ru-RU" sz="2300" dirty="0">
                <a:latin typeface="Bahnschrift SemiLight SemiConde" panose="020B0502040204020203" pitchFamily="34" charset="0"/>
              </a:rPr>
              <a:t>работе НИЭЛ </a:t>
            </a:r>
            <a:r>
              <a:rPr lang="ru-RU" sz="2300" dirty="0" smtClean="0">
                <a:latin typeface="Bahnschrift SemiLight SemiConde" panose="020B0502040204020203" pitchFamily="34" charset="0"/>
              </a:rPr>
              <a:t>(Научно-исследовательская </a:t>
            </a:r>
            <a:r>
              <a:rPr lang="ru-RU" sz="2300" dirty="0">
                <a:latin typeface="Bahnschrift SemiLight SemiConde" panose="020B0502040204020203" pitchFamily="34" charset="0"/>
              </a:rPr>
              <a:t>экономическая </a:t>
            </a:r>
            <a:r>
              <a:rPr lang="ru-RU" sz="2300" dirty="0" smtClean="0">
                <a:latin typeface="Bahnschrift SemiLight SemiConde" panose="020B0502040204020203" pitchFamily="34" charset="0"/>
              </a:rPr>
              <a:t>лаборатория), выполняя различные исследовательские и научно-практические темы по заказам сельскохозяйственных предприятий.</a:t>
            </a:r>
          </a:p>
          <a:p>
            <a:r>
              <a:rPr lang="ru-RU" sz="2300" dirty="0" smtClean="0">
                <a:latin typeface="Bahnschrift SemiLight SemiConde" panose="020B0502040204020203" pitchFamily="34" charset="0"/>
              </a:rPr>
              <a:t>Пеннер П.И. успешно руководил в течение 20 лет кафедрой экономики и организации сельского хозяйства, обеспечивая активную учебно-методическую и научную работу кафедры в тесной связи с производством.</a:t>
            </a:r>
          </a:p>
          <a:p>
            <a:r>
              <a:rPr lang="ru-RU" sz="2300" dirty="0">
                <a:latin typeface="Bahnschrift SemiLight SemiConde" panose="020B0502040204020203" pitchFamily="34" charset="0"/>
              </a:rPr>
              <a:t>Пеннер П.И. </a:t>
            </a:r>
            <a:r>
              <a:rPr lang="ru-RU" sz="2300" dirty="0" smtClean="0">
                <a:latin typeface="Bahnschrift SemiLight SemiConde" panose="020B0502040204020203" pitchFamily="34" charset="0"/>
              </a:rPr>
              <a:t>вёл активную общественную работу по линии общества «Знание», ВЭО (Вольное экономическое общество), по пропаганде экономических знаний. Был награждён медалью «Ветеран труда», получил много благодарностей от руководства вуза, Министерства высшего и среднего специального образования РФ, неоднократно награждался почётными грамотами.</a:t>
            </a:r>
          </a:p>
          <a:p>
            <a:r>
              <a:rPr lang="ru-RU" sz="2300" dirty="0" smtClean="0">
                <a:latin typeface="Bahnschrift SemiLight SemiConde" panose="020B0502040204020203" pitchFamily="34" charset="0"/>
              </a:rPr>
              <a:t>20 августа 1997 г. Пеннер П.И. уволился из СГЭА в связи с уходом на пенсию. Позднее проживал в Германии.</a:t>
            </a:r>
            <a:endParaRPr lang="ru-RU" sz="23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1939" y="1493948"/>
            <a:ext cx="2325415" cy="4060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5822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rial Black" panose="020B0A04020102020204" pitchFamily="34" charset="0"/>
              </a:rPr>
              <a:t>Т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rial Black" panose="020B0A04020102020204" pitchFamily="34" charset="0"/>
              </a:rPr>
              <a:t>руды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93948"/>
            <a:ext cx="8775948" cy="4691699"/>
          </a:xfrm>
        </p:spPr>
        <p:txBody>
          <a:bodyPr>
            <a:normAutofit fontScale="40000" lnSpcReduction="20000"/>
          </a:bodyPr>
          <a:lstStyle/>
          <a:p>
            <a:r>
              <a:rPr lang="ru-RU" sz="3300" dirty="0">
                <a:latin typeface="Bahnschrift SemiLight SemiConde" panose="020B0502040204020203" pitchFamily="34" charset="0"/>
              </a:rPr>
              <a:t>Диссертация: </a:t>
            </a:r>
            <a:endParaRPr lang="ru-RU" sz="3300" dirty="0" smtClean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r>
              <a:rPr lang="ru-RU" sz="3300" dirty="0" smtClean="0">
                <a:latin typeface="Bahnschrift SemiLight SemiConde" panose="020B0502040204020203" pitchFamily="34" charset="0"/>
              </a:rPr>
              <a:t>- Специализация </a:t>
            </a:r>
            <a:r>
              <a:rPr lang="ru-RU" sz="3300" dirty="0">
                <a:latin typeface="Bahnschrift SemiLight SemiConde" panose="020B0502040204020203" pitchFamily="34" charset="0"/>
              </a:rPr>
              <a:t>сельскoхoзяйственнoгo прoизвoдства в пригoрoднoм райoне [текст] : (на примере Волжского района Куйбышевской области) : автореферат диссертации на соискание ученой степени кандидата экономических наук / Пеннер П. И. - Воронеж : [б. и.], 1967. - 16 с.</a:t>
            </a:r>
          </a:p>
          <a:p>
            <a:r>
              <a:rPr lang="ru-RU" sz="3300" dirty="0" smtClean="0">
                <a:latin typeface="Bahnschrift SemiLight SemiConde" panose="020B0502040204020203" pitchFamily="34" charset="0"/>
              </a:rPr>
              <a:t>Печатные (отдельные издания):</a:t>
            </a:r>
          </a:p>
          <a:p>
            <a:pPr marL="0" indent="0">
              <a:buNone/>
            </a:pPr>
            <a:r>
              <a:rPr lang="ru-RU" sz="3300" dirty="0" smtClean="0">
                <a:latin typeface="Bahnschrift SemiLight SemiConde" panose="020B0502040204020203" pitchFamily="34" charset="0"/>
              </a:rPr>
              <a:t>- Справочник по планированию в колхозах и совхозах (в соавт.). Куйбышев, 1973. 22,5/4,0 печ. </a:t>
            </a:r>
            <a:r>
              <a:rPr lang="ru-RU" sz="3300" dirty="0">
                <a:latin typeface="Bahnschrift SemiLight SemiConde" panose="020B0502040204020203" pitchFamily="34" charset="0"/>
              </a:rPr>
              <a:t>л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ru-RU" sz="3300" dirty="0" smtClean="0">
                <a:latin typeface="Bahnschrift SemiLight SemiConde" panose="020B0502040204020203" pitchFamily="34" charset="0"/>
              </a:rPr>
              <a:t>- Прогрессивная система оплаты труда в </a:t>
            </a:r>
            <a:r>
              <a:rPr lang="ru-RU" sz="3300" dirty="0">
                <a:latin typeface="Bahnschrift SemiLight SemiConde" panose="020B0502040204020203" pitchFamily="34" charset="0"/>
              </a:rPr>
              <a:t>растениеводстве (в соавт.). Куйбышев, 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1974. 2,5/1,2 </a:t>
            </a:r>
            <a:r>
              <a:rPr lang="ru-RU" sz="3300" dirty="0">
                <a:latin typeface="Bahnschrift SemiLight SemiConde" panose="020B0502040204020203" pitchFamily="34" charset="0"/>
              </a:rPr>
              <a:t>печ. л.</a:t>
            </a:r>
          </a:p>
          <a:p>
            <a:pPr marL="0" indent="0">
              <a:buNone/>
            </a:pPr>
            <a:r>
              <a:rPr lang="ru-RU" sz="3300" dirty="0" smtClean="0">
                <a:latin typeface="Bahnschrift SemiLight SemiConde" panose="020B0502040204020203" pitchFamily="34" charset="0"/>
              </a:rPr>
              <a:t>- Научные основы специализации и размещения сельского хозяйства: учеб. пособие</a:t>
            </a:r>
            <a:r>
              <a:rPr lang="ru-RU" sz="3300" dirty="0">
                <a:latin typeface="Bahnschrift SemiLight SemiConde" panose="020B0502040204020203" pitchFamily="34" charset="0"/>
              </a:rPr>
              <a:t>. 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Куйбышев</a:t>
            </a:r>
            <a:r>
              <a:rPr lang="ru-RU" sz="3300" dirty="0">
                <a:latin typeface="Bahnschrift SemiLight SemiConde" panose="020B0502040204020203" pitchFamily="34" charset="0"/>
              </a:rPr>
              <a:t>, 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1974. 4,75 </a:t>
            </a:r>
            <a:r>
              <a:rPr lang="ru-RU" sz="3300" dirty="0">
                <a:latin typeface="Bahnschrift SemiLight SemiConde" panose="020B0502040204020203" pitchFamily="34" charset="0"/>
              </a:rPr>
              <a:t>печ. л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ru-RU" sz="3300" dirty="0" smtClean="0">
                <a:latin typeface="Bahnschrift SemiLight SemiConde" panose="020B0502040204020203" pitchFamily="34" charset="0"/>
              </a:rPr>
              <a:t>- Специализация и производительность труда в сельском </a:t>
            </a:r>
            <a:r>
              <a:rPr lang="ru-RU" sz="3300" dirty="0">
                <a:latin typeface="Bahnschrift SemiLight SemiConde" panose="020B0502040204020203" pitchFamily="34" charset="0"/>
              </a:rPr>
              <a:t>хозяйстве. Куйбышев, 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1977. 5,9 </a:t>
            </a:r>
            <a:r>
              <a:rPr lang="ru-RU" sz="3300" dirty="0">
                <a:latin typeface="Bahnschrift SemiLight SemiConde" panose="020B0502040204020203" pitchFamily="34" charset="0"/>
              </a:rPr>
              <a:t>печ. л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ru-RU" sz="3300" dirty="0" smtClean="0">
                <a:latin typeface="Bahnschrift SemiLight SemiConde" panose="020B0502040204020203" pitchFamily="34" charset="0"/>
              </a:rPr>
              <a:t>- Краткий справочник </a:t>
            </a:r>
            <a:r>
              <a:rPr lang="ru-RU" sz="3300" dirty="0">
                <a:latin typeface="Bahnschrift SemiLight SemiConde" panose="020B0502040204020203" pitchFamily="34" charset="0"/>
              </a:rPr>
              <a:t>сельского 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экономиста (</a:t>
            </a:r>
            <a:r>
              <a:rPr lang="ru-RU" sz="3300" dirty="0">
                <a:latin typeface="Bahnschrift SemiLight SemiConde" panose="020B0502040204020203" pitchFamily="34" charset="0"/>
              </a:rPr>
              <a:t>в соавт.). Куйбышев, 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1979. 5,9/2,0 </a:t>
            </a:r>
            <a:r>
              <a:rPr lang="ru-RU" sz="3300" dirty="0">
                <a:latin typeface="Bahnschrift SemiLight SemiConde" panose="020B0502040204020203" pitchFamily="34" charset="0"/>
              </a:rPr>
              <a:t>печ. л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.</a:t>
            </a:r>
          </a:p>
          <a:p>
            <a:pPr marL="0" indent="0">
              <a:buNone/>
            </a:pPr>
            <a:r>
              <a:rPr lang="ru-RU" sz="3300" dirty="0" smtClean="0">
                <a:latin typeface="Bahnschrift SemiLight SemiConde" panose="020B0502040204020203" pitchFamily="34" charset="0"/>
              </a:rPr>
              <a:t>- Экономический справочник </a:t>
            </a:r>
            <a:r>
              <a:rPr lang="ru-RU" sz="3300" dirty="0">
                <a:latin typeface="Bahnschrift SemiLight SemiConde" panose="020B0502040204020203" pitchFamily="34" charset="0"/>
              </a:rPr>
              <a:t>сельского 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специалиста. 1-е изд. М., 1983. 9,9/5,0 печ. </a:t>
            </a:r>
            <a:r>
              <a:rPr lang="ru-RU" sz="3300" dirty="0">
                <a:latin typeface="Bahnschrift SemiLight SemiConde" panose="020B0502040204020203" pitchFamily="34" charset="0"/>
              </a:rPr>
              <a:t>л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. 2-е изд., доп. и перераб. Куйбышев</a:t>
            </a:r>
            <a:r>
              <a:rPr lang="ru-RU" sz="3300" dirty="0">
                <a:latin typeface="Bahnschrift SemiLight SemiConde" panose="020B0502040204020203" pitchFamily="34" charset="0"/>
              </a:rPr>
              <a:t>, 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1989</a:t>
            </a:r>
            <a:r>
              <a:rPr lang="ru-RU" sz="3300" dirty="0">
                <a:latin typeface="Bahnschrift SemiLight SemiConde" panose="020B0502040204020203" pitchFamily="34" charset="0"/>
              </a:rPr>
              <a:t>. 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9,8/5,0 </a:t>
            </a:r>
            <a:r>
              <a:rPr lang="ru-RU" sz="3300" dirty="0">
                <a:latin typeface="Bahnschrift SemiLight SemiConde" panose="020B0502040204020203" pitchFamily="34" charset="0"/>
              </a:rPr>
              <a:t>печ. л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.</a:t>
            </a:r>
          </a:p>
          <a:p>
            <a:r>
              <a:rPr lang="ru-RU" sz="3300" dirty="0" smtClean="0">
                <a:latin typeface="Bahnschrift SemiLight SemiConde" panose="020B0502040204020203" pitchFamily="34" charset="0"/>
              </a:rPr>
              <a:t>Пеннер П.И. опубликовал 22 статьи в журналах, сборниках научных работ общим объёмом 11,2 печ. л.</a:t>
            </a:r>
          </a:p>
          <a:p>
            <a:pPr marL="0" indent="0">
              <a:buNone/>
            </a:pPr>
            <a:r>
              <a:rPr lang="ru-RU" sz="3300" dirty="0" smtClean="0">
                <a:latin typeface="Bahnschrift SemiLight SemiConde" panose="020B0502040204020203" pitchFamily="34" charset="0"/>
              </a:rPr>
              <a:t>- Кол. </a:t>
            </a:r>
            <a:r>
              <a:rPr lang="ru-RU" sz="3300" dirty="0">
                <a:latin typeface="Bahnschrift SemiLight SemiConde" panose="020B0502040204020203" pitchFamily="34" charset="0"/>
              </a:rPr>
              <a:t>а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вт. Хозяйственный механизм АПК при переходе к рыночным отношениям: Сб. науч. </a:t>
            </a:r>
            <a:r>
              <a:rPr lang="ru-RU" sz="3300" dirty="0">
                <a:latin typeface="Bahnschrift SemiLight SemiConde" panose="020B0502040204020203" pitchFamily="34" charset="0"/>
              </a:rPr>
              <a:t>т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р. /Отв. ред. П.И. Пеннер. Самара: СЭИ, 1992. – 10,0 п.л.</a:t>
            </a:r>
          </a:p>
          <a:p>
            <a:pPr marL="0" indent="0">
              <a:buNone/>
            </a:pPr>
            <a:r>
              <a:rPr lang="ru-RU" sz="3300" dirty="0" smtClean="0">
                <a:latin typeface="Bahnschrift SemiLight SemiConde" panose="020B0502040204020203" pitchFamily="34" charset="0"/>
              </a:rPr>
              <a:t>- Кол</a:t>
            </a:r>
            <a:r>
              <a:rPr lang="ru-RU" sz="3300" dirty="0">
                <a:latin typeface="Bahnschrift SemiLight SemiConde" panose="020B0502040204020203" pitchFamily="34" charset="0"/>
              </a:rPr>
              <a:t>. авт. 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Вопросы интенсификации агропромышленного производства: </a:t>
            </a:r>
            <a:r>
              <a:rPr lang="ru-RU" sz="3300" dirty="0">
                <a:latin typeface="Bahnschrift SemiLight SemiConde" panose="020B0502040204020203" pitchFamily="34" charset="0"/>
              </a:rPr>
              <a:t>Сб. науч. тр. /Отв. ред. П.И. Пеннер. Самара: 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Изд-во СГЭА, 1996. </a:t>
            </a:r>
            <a:r>
              <a:rPr lang="ru-RU" sz="3300" dirty="0">
                <a:latin typeface="Bahnschrift SemiLight SemiConde" panose="020B0502040204020203" pitchFamily="34" charset="0"/>
              </a:rPr>
              <a:t>– </a:t>
            </a:r>
            <a:r>
              <a:rPr lang="ru-RU" sz="3300" dirty="0" smtClean="0">
                <a:latin typeface="Bahnschrift SemiLight SemiConde" panose="020B0502040204020203" pitchFamily="34" charset="0"/>
              </a:rPr>
              <a:t>10,4 </a:t>
            </a:r>
            <a:r>
              <a:rPr lang="ru-RU" sz="3300" dirty="0">
                <a:latin typeface="Bahnschrift SemiLight SemiConde" panose="020B0502040204020203" pitchFamily="34" charset="0"/>
              </a:rPr>
              <a:t>п.л.</a:t>
            </a:r>
            <a:endParaRPr lang="ru-RU" sz="3300" dirty="0" smtClean="0">
              <a:latin typeface="Bahnschrift SemiLight SemiConde" panose="020B0502040204020203" pitchFamily="34" charset="0"/>
            </a:endParaRPr>
          </a:p>
          <a:p>
            <a:pPr>
              <a:buFontTx/>
              <a:buChar char="-"/>
            </a:pPr>
            <a:r>
              <a:rPr lang="ru-RU" sz="1900" dirty="0" smtClean="0">
                <a:latin typeface="Bahnschrift SemiLight SemiConde" panose="020B0502040204020203" pitchFamily="34" charset="0"/>
              </a:rPr>
              <a:t>  </a:t>
            </a:r>
            <a:endParaRPr lang="ru-RU" sz="1900" dirty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endParaRPr lang="ru-RU" sz="1900" dirty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415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rial Black" panose="020B0A04020102020204" pitchFamily="34" charset="0"/>
              </a:rPr>
              <a:t>Т</a:t>
            </a:r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Arial Black" panose="020B0A04020102020204" pitchFamily="34" charset="0"/>
              </a:rPr>
              <a:t>руды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7334" y="1493948"/>
            <a:ext cx="8775948" cy="46916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900" dirty="0">
              <a:latin typeface="Bahnschrift SemiLight SemiConde" panose="020B0502040204020203" pitchFamily="34" charset="0"/>
            </a:endParaRPr>
          </a:p>
          <a:p>
            <a:pPr marL="0" indent="0">
              <a:buNone/>
            </a:pPr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sz="1900" dirty="0" smtClean="0">
              <a:latin typeface="Bahnschrift SemiLight SemiConde" panose="020B0502040204020203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999" t="10891" r="16273" b="5171"/>
          <a:stretch/>
        </p:blipFill>
        <p:spPr>
          <a:xfrm>
            <a:off x="677334" y="1493948"/>
            <a:ext cx="2321866" cy="347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0105" t="9014" r="17282" b="7042"/>
          <a:stretch/>
        </p:blipFill>
        <p:spPr>
          <a:xfrm>
            <a:off x="3111865" y="1493946"/>
            <a:ext cx="2255966" cy="347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6615" t="4695" r="11774" b="8356"/>
          <a:stretch/>
        </p:blipFill>
        <p:spPr>
          <a:xfrm>
            <a:off x="5480497" y="1493946"/>
            <a:ext cx="2147966" cy="347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9854" t="5259" r="15780" b="8732"/>
          <a:stretch/>
        </p:blipFill>
        <p:spPr>
          <a:xfrm>
            <a:off x="7741129" y="1493945"/>
            <a:ext cx="2254930" cy="3477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60147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Другая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A7CDEA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5FADC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</TotalTime>
  <Words>786</Words>
  <Application>Microsoft Office PowerPoint</Application>
  <PresentationFormat>Широкоэкранный</PresentationFormat>
  <Paragraphs>86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Bahnschrift SemiLight SemiConde</vt:lpstr>
      <vt:lpstr>Trebuchet MS</vt:lpstr>
      <vt:lpstr>Wingdings 3</vt:lpstr>
      <vt:lpstr>Грань</vt:lpstr>
      <vt:lpstr>Пеннер Петр Иванович 1937 -</vt:lpstr>
      <vt:lpstr>Биография</vt:lpstr>
      <vt:lpstr>Биография</vt:lpstr>
      <vt:lpstr>Биография</vt:lpstr>
      <vt:lpstr>Труды</vt:lpstr>
      <vt:lpstr>Труды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Пеннер Пётр Иванович</dc:title>
  <dc:creator>Пользователь</dc:creator>
  <cp:lastModifiedBy>Пользователь</cp:lastModifiedBy>
  <cp:revision>33</cp:revision>
  <dcterms:created xsi:type="dcterms:W3CDTF">2022-04-29T11:29:17Z</dcterms:created>
  <dcterms:modified xsi:type="dcterms:W3CDTF">2022-05-04T07:46:31Z</dcterms:modified>
</cp:coreProperties>
</file>