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3" r:id="rId2"/>
    <p:sldId id="265" r:id="rId3"/>
    <p:sldId id="263" r:id="rId4"/>
    <p:sldId id="353" r:id="rId5"/>
    <p:sldId id="261" r:id="rId6"/>
    <p:sldId id="341" r:id="rId7"/>
    <p:sldId id="342" r:id="rId8"/>
    <p:sldId id="343" r:id="rId9"/>
    <p:sldId id="374" r:id="rId10"/>
    <p:sldId id="361" r:id="rId11"/>
    <p:sldId id="257" r:id="rId12"/>
    <p:sldId id="258" r:id="rId13"/>
    <p:sldId id="375" r:id="rId14"/>
    <p:sldId id="376" r:id="rId15"/>
    <p:sldId id="377" r:id="rId16"/>
    <p:sldId id="378" r:id="rId17"/>
    <p:sldId id="379" r:id="rId18"/>
    <p:sldId id="380" r:id="rId19"/>
    <p:sldId id="358" r:id="rId20"/>
    <p:sldId id="364" r:id="rId21"/>
    <p:sldId id="365" r:id="rId22"/>
    <p:sldId id="381" r:id="rId23"/>
    <p:sldId id="382" r:id="rId24"/>
    <p:sldId id="260" r:id="rId25"/>
    <p:sldId id="272" r:id="rId26"/>
    <p:sldId id="383" r:id="rId27"/>
    <p:sldId id="384" r:id="rId28"/>
    <p:sldId id="385" r:id="rId29"/>
    <p:sldId id="386" r:id="rId30"/>
    <p:sldId id="387" r:id="rId31"/>
    <p:sldId id="266" r:id="rId32"/>
    <p:sldId id="390" r:id="rId33"/>
    <p:sldId id="388" r:id="rId34"/>
    <p:sldId id="367" r:id="rId35"/>
    <p:sldId id="372" r:id="rId36"/>
    <p:sldId id="359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49C"/>
    <a:srgbClr val="57AA46"/>
    <a:srgbClr val="D8391F"/>
    <a:srgbClr val="F47921"/>
    <a:srgbClr val="D80E8C"/>
    <a:srgbClr val="E0E0E0"/>
    <a:srgbClr val="E294C3"/>
    <a:srgbClr val="A59F94"/>
    <a:srgbClr val="FEFE22"/>
    <a:srgbClr val="A4A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6140" autoAdjust="0"/>
  </p:normalViewPr>
  <p:slideViewPr>
    <p:cSldViewPr snapToGrid="0" showGuides="1">
      <p:cViewPr varScale="1">
        <p:scale>
          <a:sx n="106" d="100"/>
          <a:sy n="106" d="100"/>
        </p:scale>
        <p:origin x="6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3A409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7E7-4B17-A19E-2781BBD6CCEE}"/>
              </c:ext>
            </c:extLst>
          </c:dPt>
          <c:dPt>
            <c:idx val="1"/>
            <c:bubble3D val="0"/>
            <c:explosion val="2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7-4B17-A19E-2781BBD6CCEE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E7-4B17-A19E-2781BBD6C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98DB5-02F7-4E3A-BF97-38A9E51EA2A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52355-F822-4737-A460-E5B3D8F2C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3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21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52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52355-F822-4737-A460-E5B3D8F2C24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62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63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8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0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52355-F822-4737-A460-E5B3D8F2C24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714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05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53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75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52355-F822-4737-A460-E5B3D8F2C24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9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52355-F822-4737-A460-E5B3D8F2C24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13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2D8B4-67FE-47D3-AA95-EAEF6ACFECE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5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A9C3E-659A-4F93-9289-57C409596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834CD3-9534-4182-9540-0E846A7E4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B155CD-491A-4A94-8176-BCC4786D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7DD99-FE79-4E2E-B833-5408FE48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CC22F-0170-49E3-90C1-44273AE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94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F1F07-7B28-4F9E-BECB-8B040839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6ED949-981E-4219-8A74-5B236C344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53977-A4A9-4436-8CCD-BB1CC486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3C40C-B47F-476B-8AE0-DDFEE72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5CED80-913F-44C4-B07F-F60E795D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50F961-4801-4817-BCE1-754D8AF21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1D196F-FFEB-49C0-AA23-C41F6C95F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4E3B4-7E41-4281-98FB-33EC248C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A36902-67BF-4948-81FA-091134BD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D1257-113C-44AB-BB2B-F89F9672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67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404E1-6431-4476-90A5-0929EB7C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FF2D2-6343-40AA-BCC0-8F0189A2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76518-8C1C-403A-BD55-9A3E989A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75F83E-BAB5-4E5C-9203-CC6B4E00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DCEDB2-00DF-4AC8-8D84-2E680216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3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693E2-E858-476D-A38B-2A5551AD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2B9C39-E821-4516-819A-7738331E1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45521-49BD-4DC8-886A-CA06FA00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D0F72-49AA-46D5-A742-A2B436264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53920C-99BB-455D-ABC9-86FEF259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0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69EC9-F7D0-4A01-8DFF-445304DC7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B7A52-06BB-47BA-86C0-D443CDAD9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850A27-43F9-4DE1-800E-BF06EF17C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6059DB-7172-4176-84DE-2936E9C0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83A911-F679-4BC2-9EEE-E8D10BEE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0B56BC-02FD-4BEC-AAD0-8A703718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7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BFD09-070B-48A6-9238-031137AD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3AA73-5866-442B-8192-1A04F0C44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40E8C8-769C-483F-9662-7E280ABC8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A6C807-5B69-4C7A-8D9B-220BCE98A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9C30A7-1832-441B-BC81-F305E5EF6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ACF9DC-C5BC-4EA8-BEDC-29241D08D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7762F71-4392-4A1F-9138-97F7B807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516673-C626-412E-9DFF-DDF35226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7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D3477-4D09-4A43-A085-D46482CB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C4ED7F-4507-4F7A-B1AB-EBA81BB87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20770E-FFAA-4C88-9838-61A34199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9E12F8-0518-4444-A5E4-BD63213D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4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2F65C3-2431-45F1-AEB1-994D3D1A2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E05999-C3C6-49C6-A425-13C7EE5F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984D86-B3FF-46F6-887A-2A3C8C7E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3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EBC02-D6E1-49E8-A641-AFFA82F4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5E2078-1DE3-4408-84DF-B7F288A5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8555C-02F7-4F1A-89D0-03C42780B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12D181-6FE8-4314-83E6-4FA5DFE3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2EA297-B21A-4692-81E8-5A767A7D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5E1234-7A56-4A0B-BDB5-C4402B46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7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CB036-D4F7-47FE-9DF8-2EAA482C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31713B-6B9F-4432-A38A-B70864B43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0CBA1D-C8F1-497D-B138-6B6E798B7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D0EF13-814E-4970-B44F-FD447827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007C1D-66D5-40CC-9EFD-9F221E7C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8B9DF-8FCE-49C9-8AE1-C912D446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1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D1E99-8685-41EA-93DA-2004C924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F05646-1E80-4F7F-99CA-A68563E68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D027A-0846-4911-BA05-E66BBD01A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CDEE6-B97C-4A31-B73E-1272BDAA2DD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5917B-0C4A-4502-8047-75A2C14F8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3407EB-6E95-4076-AB6B-AA52102FF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1488B-23E4-4EF5-A1BD-C5C5463087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6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0pCzLDNw-U8&amp;t=3s" TargetMode="Externa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microsoft.com/office/2007/relationships/hdphoto" Target="../media/hdphoto4.wdp"/><Relationship Id="rId26" Type="http://schemas.microsoft.com/office/2007/relationships/hdphoto" Target="../media/hdphoto20.wdp"/><Relationship Id="rId39" Type="http://schemas.openxmlformats.org/officeDocument/2006/relationships/image" Target="../media/image74.png"/><Relationship Id="rId21" Type="http://schemas.openxmlformats.org/officeDocument/2006/relationships/image" Target="../media/image65.png"/><Relationship Id="rId34" Type="http://schemas.microsoft.com/office/2007/relationships/hdphoto" Target="../media/hdphoto24.wdp"/><Relationship Id="rId7" Type="http://schemas.microsoft.com/office/2007/relationships/hdphoto" Target="../media/hdphoto9.wdp"/><Relationship Id="rId12" Type="http://schemas.openxmlformats.org/officeDocument/2006/relationships/image" Target="../media/image24.png"/><Relationship Id="rId17" Type="http://schemas.openxmlformats.org/officeDocument/2006/relationships/image" Target="../media/image25.png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38" Type="http://schemas.microsoft.com/office/2007/relationships/hdphoto" Target="../media/hdphoto26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jpeg"/><Relationship Id="rId20" Type="http://schemas.microsoft.com/office/2007/relationships/hdphoto" Target="../media/hdphoto17.wdp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15.wdp"/><Relationship Id="rId24" Type="http://schemas.microsoft.com/office/2007/relationships/hdphoto" Target="../media/hdphoto19.wdp"/><Relationship Id="rId32" Type="http://schemas.microsoft.com/office/2007/relationships/hdphoto" Target="../media/hdphoto23.wdp"/><Relationship Id="rId37" Type="http://schemas.openxmlformats.org/officeDocument/2006/relationships/image" Target="../media/image73.png"/><Relationship Id="rId40" Type="http://schemas.microsoft.com/office/2007/relationships/hdphoto" Target="../media/hdphoto27.wdp"/><Relationship Id="rId5" Type="http://schemas.microsoft.com/office/2007/relationships/hdphoto" Target="../media/hdphoto13.wdp"/><Relationship Id="rId15" Type="http://schemas.microsoft.com/office/2007/relationships/hdphoto" Target="../media/hdphoto16.wdp"/><Relationship Id="rId23" Type="http://schemas.openxmlformats.org/officeDocument/2006/relationships/image" Target="../media/image66.png"/><Relationship Id="rId28" Type="http://schemas.microsoft.com/office/2007/relationships/hdphoto" Target="../media/hdphoto21.wdp"/><Relationship Id="rId36" Type="http://schemas.microsoft.com/office/2007/relationships/hdphoto" Target="../media/hdphoto25.wdp"/><Relationship Id="rId10" Type="http://schemas.openxmlformats.org/officeDocument/2006/relationships/image" Target="../media/image62.png"/><Relationship Id="rId19" Type="http://schemas.openxmlformats.org/officeDocument/2006/relationships/image" Target="../media/image64.png"/><Relationship Id="rId31" Type="http://schemas.openxmlformats.org/officeDocument/2006/relationships/image" Target="../media/image70.png"/><Relationship Id="rId4" Type="http://schemas.openxmlformats.org/officeDocument/2006/relationships/image" Target="../media/image59.png"/><Relationship Id="rId9" Type="http://schemas.microsoft.com/office/2007/relationships/hdphoto" Target="../media/hdphoto14.wdp"/><Relationship Id="rId14" Type="http://schemas.openxmlformats.org/officeDocument/2006/relationships/image" Target="../media/image63.png"/><Relationship Id="rId22" Type="http://schemas.microsoft.com/office/2007/relationships/hdphoto" Target="../media/hdphoto18.wdp"/><Relationship Id="rId27" Type="http://schemas.openxmlformats.org/officeDocument/2006/relationships/image" Target="../media/image68.png"/><Relationship Id="rId30" Type="http://schemas.microsoft.com/office/2007/relationships/hdphoto" Target="../media/hdphoto22.wdp"/><Relationship Id="rId35" Type="http://schemas.openxmlformats.org/officeDocument/2006/relationships/image" Target="../media/image72.png"/><Relationship Id="rId8" Type="http://schemas.openxmlformats.org/officeDocument/2006/relationships/image" Target="../media/image61.png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77.png"/><Relationship Id="rId18" Type="http://schemas.microsoft.com/office/2007/relationships/hdphoto" Target="../media/hdphoto32.wdp"/><Relationship Id="rId3" Type="http://schemas.openxmlformats.org/officeDocument/2006/relationships/image" Target="../media/image33.png"/><Relationship Id="rId21" Type="http://schemas.openxmlformats.org/officeDocument/2006/relationships/image" Target="../media/image81.png"/><Relationship Id="rId7" Type="http://schemas.openxmlformats.org/officeDocument/2006/relationships/image" Target="../media/image61.png"/><Relationship Id="rId12" Type="http://schemas.microsoft.com/office/2007/relationships/hdphoto" Target="../media/hdphoto29.wdp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6" Type="http://schemas.microsoft.com/office/2007/relationships/hdphoto" Target="../media/hdphoto31.wdp"/><Relationship Id="rId20" Type="http://schemas.microsoft.com/office/2007/relationships/hdphoto" Target="../media/hdphoto3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76.png"/><Relationship Id="rId24" Type="http://schemas.microsoft.com/office/2007/relationships/hdphoto" Target="../media/hdphoto34.wdp"/><Relationship Id="rId5" Type="http://schemas.openxmlformats.org/officeDocument/2006/relationships/image" Target="../media/image19.jpeg"/><Relationship Id="rId15" Type="http://schemas.openxmlformats.org/officeDocument/2006/relationships/image" Target="../media/image78.png"/><Relationship Id="rId23" Type="http://schemas.openxmlformats.org/officeDocument/2006/relationships/image" Target="../media/image83.png"/><Relationship Id="rId10" Type="http://schemas.microsoft.com/office/2007/relationships/hdphoto" Target="../media/hdphoto28.wdp"/><Relationship Id="rId19" Type="http://schemas.openxmlformats.org/officeDocument/2006/relationships/image" Target="../media/image80.png"/><Relationship Id="rId4" Type="http://schemas.microsoft.com/office/2007/relationships/hdphoto" Target="../media/hdphoto5.wdp"/><Relationship Id="rId9" Type="http://schemas.openxmlformats.org/officeDocument/2006/relationships/image" Target="../media/image75.png"/><Relationship Id="rId14" Type="http://schemas.microsoft.com/office/2007/relationships/hdphoto" Target="../media/hdphoto30.wdp"/><Relationship Id="rId22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u.ru/biznes-obrazovanie/mba/mva-general-management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u.ru/biznes-obrazovanie/mba/programma-mva-marketing-sales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u.ru/dopolnitelnoe-i-biznes-obrazovanie/prakticheskoe-upravlenie-proizvodstvomhttps:/www.sseu.ru/dopolnitelnoe-i-biznes-obrazovanie/prakticheskoe-upravlenie-proizvodstvom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seu.ru/biznes-obrazovanie/mba/mba-finan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93.png"/><Relationship Id="rId18" Type="http://schemas.microsoft.com/office/2007/relationships/hdphoto" Target="../media/hdphoto40.wdp"/><Relationship Id="rId26" Type="http://schemas.openxmlformats.org/officeDocument/2006/relationships/image" Target="../media/image103.png"/><Relationship Id="rId3" Type="http://schemas.openxmlformats.org/officeDocument/2006/relationships/image" Target="../media/image89.png"/><Relationship Id="rId21" Type="http://schemas.openxmlformats.org/officeDocument/2006/relationships/image" Target="../media/image98.png"/><Relationship Id="rId7" Type="http://schemas.openxmlformats.org/officeDocument/2006/relationships/image" Target="../media/image90.png"/><Relationship Id="rId12" Type="http://schemas.microsoft.com/office/2007/relationships/hdphoto" Target="../media/hdphoto37.wdp"/><Relationship Id="rId17" Type="http://schemas.openxmlformats.org/officeDocument/2006/relationships/image" Target="../media/image95.png"/><Relationship Id="rId25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6" Type="http://schemas.microsoft.com/office/2007/relationships/hdphoto" Target="../media/hdphoto39.wdp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92.png"/><Relationship Id="rId24" Type="http://schemas.openxmlformats.org/officeDocument/2006/relationships/image" Target="../media/image101.png"/><Relationship Id="rId5" Type="http://schemas.openxmlformats.org/officeDocument/2006/relationships/image" Target="../media/image33.png"/><Relationship Id="rId15" Type="http://schemas.openxmlformats.org/officeDocument/2006/relationships/image" Target="../media/image94.png"/><Relationship Id="rId23" Type="http://schemas.openxmlformats.org/officeDocument/2006/relationships/image" Target="../media/image100.png"/><Relationship Id="rId10" Type="http://schemas.microsoft.com/office/2007/relationships/hdphoto" Target="../media/hdphoto36.wdp"/><Relationship Id="rId19" Type="http://schemas.openxmlformats.org/officeDocument/2006/relationships/image" Target="../media/image96.png"/><Relationship Id="rId4" Type="http://schemas.microsoft.com/office/2007/relationships/hdphoto" Target="../media/hdphoto2.wdp"/><Relationship Id="rId9" Type="http://schemas.openxmlformats.org/officeDocument/2006/relationships/image" Target="../media/image91.png"/><Relationship Id="rId14" Type="http://schemas.microsoft.com/office/2007/relationships/hdphoto" Target="../media/hdphoto38.wdp"/><Relationship Id="rId22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94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0.wdp"/><Relationship Id="rId11" Type="http://schemas.openxmlformats.org/officeDocument/2006/relationships/image" Target="../media/image108.png"/><Relationship Id="rId5" Type="http://schemas.openxmlformats.org/officeDocument/2006/relationships/image" Target="../media/image95.png"/><Relationship Id="rId10" Type="http://schemas.openxmlformats.org/officeDocument/2006/relationships/image" Target="../media/image107.png"/><Relationship Id="rId4" Type="http://schemas.microsoft.com/office/2007/relationships/hdphoto" Target="../media/hdphoto39.wdp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11" Type="http://schemas.openxmlformats.org/officeDocument/2006/relationships/image" Target="../media/image121.jpg"/><Relationship Id="rId5" Type="http://schemas.openxmlformats.org/officeDocument/2006/relationships/image" Target="../media/image115.jpg"/><Relationship Id="rId10" Type="http://schemas.openxmlformats.org/officeDocument/2006/relationships/image" Target="../media/image120.jpeg"/><Relationship Id="rId4" Type="http://schemas.openxmlformats.org/officeDocument/2006/relationships/image" Target="../media/image114.jpg"/><Relationship Id="rId9" Type="http://schemas.openxmlformats.org/officeDocument/2006/relationships/image" Target="../media/image11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mba-samara.ru/" TargetMode="External"/><Relationship Id="rId2" Type="http://schemas.openxmlformats.org/officeDocument/2006/relationships/hyperlink" Target="mailto:mba-sseu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77206275" TargetMode="External"/><Relationship Id="rId5" Type="http://schemas.openxmlformats.org/officeDocument/2006/relationships/image" Target="../media/image124.png"/><Relationship Id="rId4" Type="http://schemas.openxmlformats.org/officeDocument/2006/relationships/hyperlink" Target="https://www.youtube.com/channel/UCiS5CG7Ac0xXBc0v7g2Bs-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microsoft.com/office/2007/relationships/hdphoto" Target="../media/hdphoto3.wdp"/><Relationship Id="rId10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image" Target="../media/image20.jpe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7.jpe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21" Type="http://schemas.microsoft.com/office/2007/relationships/hdphoto" Target="../media/hdphoto7.wdp"/><Relationship Id="rId7" Type="http://schemas.openxmlformats.org/officeDocument/2006/relationships/image" Target="../media/image26.jpeg"/><Relationship Id="rId12" Type="http://schemas.openxmlformats.org/officeDocument/2006/relationships/image" Target="../media/image16.jpeg"/><Relationship Id="rId17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30.jpeg"/><Relationship Id="rId5" Type="http://schemas.openxmlformats.org/officeDocument/2006/relationships/image" Target="../media/image21.jpeg"/><Relationship Id="rId15" Type="http://schemas.openxmlformats.org/officeDocument/2006/relationships/image" Target="../media/image32.jpeg"/><Relationship Id="rId23" Type="http://schemas.microsoft.com/office/2007/relationships/hdphoto" Target="../media/hdphoto8.wdp"/><Relationship Id="rId10" Type="http://schemas.openxmlformats.org/officeDocument/2006/relationships/image" Target="../media/image29.jpeg"/><Relationship Id="rId19" Type="http://schemas.microsoft.com/office/2007/relationships/hdphoto" Target="../media/hdphoto6.wdp"/><Relationship Id="rId4" Type="http://schemas.openxmlformats.org/officeDocument/2006/relationships/image" Target="../media/image20.jpeg"/><Relationship Id="rId9" Type="http://schemas.openxmlformats.org/officeDocument/2006/relationships/image" Target="../media/image28.jpeg"/><Relationship Id="rId14" Type="http://schemas.openxmlformats.org/officeDocument/2006/relationships/image" Target="../media/image31.jpe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22.jpeg"/><Relationship Id="rId12" Type="http://schemas.openxmlformats.org/officeDocument/2006/relationships/image" Target="../media/image42.png"/><Relationship Id="rId17" Type="http://schemas.microsoft.com/office/2007/relationships/hdphoto" Target="../media/hdphoto1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41.jpeg"/><Relationship Id="rId5" Type="http://schemas.openxmlformats.org/officeDocument/2006/relationships/image" Target="../media/image19.jpeg"/><Relationship Id="rId15" Type="http://schemas.microsoft.com/office/2007/relationships/hdphoto" Target="../media/hdphoto11.wdp"/><Relationship Id="rId10" Type="http://schemas.openxmlformats.org/officeDocument/2006/relationships/image" Target="../media/image40.jpeg"/><Relationship Id="rId4" Type="http://schemas.microsoft.com/office/2007/relationships/hdphoto" Target="../media/hdphoto9.wdp"/><Relationship Id="rId9" Type="http://schemas.openxmlformats.org/officeDocument/2006/relationships/image" Target="../media/image39.jpe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34B5EC-0BED-40C2-8ABD-C16F66F3F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33" y="2366971"/>
            <a:ext cx="6719228" cy="44794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B47B6C-DF49-4524-A7AB-B3310260C47B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4" y="-122623"/>
            <a:ext cx="2770481" cy="11291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17D1A-5FA8-41B7-A30B-D4AB70918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94" y="1005836"/>
            <a:ext cx="12192000" cy="1217471"/>
          </a:xfrm>
        </p:spPr>
        <p:txBody>
          <a:bodyPr>
            <a:noAutofit/>
          </a:bodyPr>
          <a:lstStyle/>
          <a:p>
            <a:r>
              <a:rPr lang="ru-RU" sz="4000" dirty="0">
                <a:latin typeface="Gotham Pro" panose="02000503040000020004" pitchFamily="2" charset="0"/>
                <a:cs typeface="Gotham Pro" panose="02000503040000020004" pitchFamily="2" charset="0"/>
              </a:rPr>
              <a:t>Программы</a:t>
            </a:r>
            <a:br>
              <a:rPr lang="ru-RU" sz="400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4000" dirty="0">
                <a:latin typeface="Gotham Pro" panose="02000503040000020004" pitchFamily="2" charset="0"/>
                <a:cs typeface="Gotham Pro" panose="02000503040000020004" pitchFamily="2" charset="0"/>
              </a:rPr>
              <a:t>Высшей школы менеджмента  СГЭУ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65500A1-1743-437D-B409-ED3F5211AC1E}"/>
              </a:ext>
            </a:extLst>
          </p:cNvPr>
          <p:cNvCxnSpPr/>
          <p:nvPr/>
        </p:nvCxnSpPr>
        <p:spPr>
          <a:xfrm>
            <a:off x="376989" y="896464"/>
            <a:ext cx="114380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un9-78.userapi.com/sun9-33/impg/2BI9GQ4o4VKH1jtQeHB67_87ccBpnIK9kAIrdg/ecAO32nSbS8.jpg?size=1280x1280&amp;quality=95&amp;sign=a0d3e6fff94631370da0c136ae42100a&amp;type=album">
            <a:extLst>
              <a:ext uri="{FF2B5EF4-FFF2-40B4-BE49-F238E27FC236}">
                <a16:creationId xmlns:a16="http://schemas.microsoft.com/office/drawing/2014/main" id="{DEE77FC6-F0D7-432C-969D-51A474D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312" y="98235"/>
            <a:ext cx="692698" cy="6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C239E3-8AC9-4B57-BE88-B6D1A2E50B61}"/>
              </a:ext>
            </a:extLst>
          </p:cNvPr>
          <p:cNvSpPr/>
          <p:nvPr/>
        </p:nvSpPr>
        <p:spPr>
          <a:xfrm>
            <a:off x="136617" y="2330871"/>
            <a:ext cx="5095783" cy="4527129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9B5350-A769-4C19-8CFF-F5F88E7BCD6B}"/>
              </a:ext>
            </a:extLst>
          </p:cNvPr>
          <p:cNvSpPr txBox="1"/>
          <p:nvPr/>
        </p:nvSpPr>
        <p:spPr>
          <a:xfrm>
            <a:off x="295227" y="6229096"/>
            <a:ext cx="11397742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443090 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Самара, ул. Советской Армии 141, оф. 101 </a:t>
            </a:r>
          </a:p>
          <a:p>
            <a:pPr>
              <a:lnSpc>
                <a:spcPct val="114000"/>
              </a:lnSpc>
            </a:pP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тел. 8 846 933 86 77 </a:t>
            </a:r>
            <a:r>
              <a:rPr lang="en-US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e-mail </a:t>
            </a:r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mba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@</a:t>
            </a:r>
            <a:r>
              <a:rPr lang="en-US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sseu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.</a:t>
            </a:r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ru</a:t>
            </a: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endParaRPr lang="ru-RU" sz="105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4ED2845-2980-4FEF-B48D-23FA5A558AC4}"/>
              </a:ext>
            </a:extLst>
          </p:cNvPr>
          <p:cNvGrpSpPr/>
          <p:nvPr/>
        </p:nvGrpSpPr>
        <p:grpSpPr>
          <a:xfrm>
            <a:off x="359350" y="5729845"/>
            <a:ext cx="16540247" cy="830997"/>
            <a:chOff x="281646" y="5924236"/>
            <a:chExt cx="16540247" cy="830997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A8ACBA08-336E-4F01-99CF-96D3A3E91194}"/>
                </a:ext>
              </a:extLst>
            </p:cNvPr>
            <p:cNvCxnSpPr/>
            <p:nvPr/>
          </p:nvCxnSpPr>
          <p:spPr>
            <a:xfrm>
              <a:off x="281646" y="6361618"/>
              <a:ext cx="114380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B8A9EA-D55E-4039-AFA5-6B22D1CCFE45}"/>
                </a:ext>
              </a:extLst>
            </p:cNvPr>
            <p:cNvSpPr txBox="1"/>
            <p:nvPr/>
          </p:nvSpPr>
          <p:spPr>
            <a:xfrm>
              <a:off x="10018878" y="5924236"/>
              <a:ext cx="2456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2024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C7963195-7293-4B44-86D9-772A4FDE1E97}"/>
                </a:ext>
              </a:extLst>
            </p:cNvPr>
            <p:cNvCxnSpPr/>
            <p:nvPr/>
          </p:nvCxnSpPr>
          <p:spPr>
            <a:xfrm>
              <a:off x="5383872" y="6360202"/>
              <a:ext cx="1143802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788FD68-1C2C-4A51-8D8F-5377A61A8A82}"/>
              </a:ext>
            </a:extLst>
          </p:cNvPr>
          <p:cNvSpPr txBox="1">
            <a:spLocks/>
          </p:cNvSpPr>
          <p:nvPr/>
        </p:nvSpPr>
        <p:spPr>
          <a:xfrm>
            <a:off x="295227" y="3733021"/>
            <a:ext cx="4937173" cy="12174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Gotham Pro" panose="02000503040000020004" pitchFamily="2" charset="0"/>
                <a:cs typeface="Gotham Pro" panose="02000503040000020004" pitchFamily="2" charset="0"/>
              </a:rPr>
              <a:t>бизнес- образование</a:t>
            </a:r>
          </a:p>
          <a:p>
            <a:pPr algn="l"/>
            <a:r>
              <a:rPr lang="ru-RU" sz="2800" dirty="0">
                <a:latin typeface="Gotham Pro" panose="02000503040000020004" pitchFamily="2" charset="0"/>
                <a:cs typeface="Gotham Pro" panose="02000503040000020004" pitchFamily="2" charset="0"/>
              </a:rPr>
              <a:t>для руководителей и собственников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785261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F5C30A2-E09C-486B-91F2-681396402674}"/>
              </a:ext>
            </a:extLst>
          </p:cNvPr>
          <p:cNvSpPr txBox="1">
            <a:spLocks/>
          </p:cNvSpPr>
          <p:nvPr/>
        </p:nvSpPr>
        <p:spPr>
          <a:xfrm>
            <a:off x="2392798" y="22066"/>
            <a:ext cx="8647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ЧТО ТАКОЕ МВА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10AE9E-5CEA-403D-B0D6-32CBEAAA69D6}"/>
              </a:ext>
            </a:extLst>
          </p:cNvPr>
          <p:cNvSpPr/>
          <p:nvPr/>
        </p:nvSpPr>
        <p:spPr>
          <a:xfrm>
            <a:off x="-12070" y="0"/>
            <a:ext cx="1868557" cy="6858000"/>
          </a:xfrm>
          <a:prstGeom prst="rect">
            <a:avLst/>
          </a:prstGeom>
          <a:gradFill>
            <a:gsLst>
              <a:gs pos="0">
                <a:srgbClr val="278DB7"/>
              </a:gs>
              <a:gs pos="31000">
                <a:srgbClr val="2F4FAB"/>
              </a:gs>
              <a:gs pos="68000">
                <a:srgbClr val="313D96"/>
              </a:gs>
              <a:gs pos="100000">
                <a:srgbClr val="1445A6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C14C765-F8EE-40AC-A4B3-46E9F3A199D9}"/>
              </a:ext>
            </a:extLst>
          </p:cNvPr>
          <p:cNvSpPr txBox="1">
            <a:spLocks/>
          </p:cNvSpPr>
          <p:nvPr/>
        </p:nvSpPr>
        <p:spPr>
          <a:xfrm>
            <a:off x="2387441" y="1306910"/>
            <a:ext cx="9452257" cy="10715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Master of Business Administration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– престижная академическая степень в сфере управления бизнесом, подтверждающая</a:t>
            </a:r>
            <a:r>
              <a:rPr lang="en-US" sz="20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наличие ключевых управленческих компетенций</a:t>
            </a:r>
            <a:r>
              <a:rPr lang="en-US" sz="20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endParaRPr lang="ru-RU" sz="2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E45C70A-666D-4211-9D0B-14E9BD84C241}"/>
              </a:ext>
            </a:extLst>
          </p:cNvPr>
          <p:cNvSpPr txBox="1">
            <a:spLocks/>
          </p:cNvSpPr>
          <p:nvPr/>
        </p:nvSpPr>
        <p:spPr>
          <a:xfrm rot="16200000">
            <a:off x="-2151395" y="2090297"/>
            <a:ext cx="6857998" cy="26774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99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МВА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7417725-DC11-4F09-9C64-0AE344ED5775}"/>
              </a:ext>
            </a:extLst>
          </p:cNvPr>
          <p:cNvCxnSpPr>
            <a:cxnSpLocks/>
          </p:cNvCxnSpPr>
          <p:nvPr/>
        </p:nvCxnSpPr>
        <p:spPr>
          <a:xfrm>
            <a:off x="2532418" y="1150223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B37C05B-C2E7-4282-B205-F4720224569B}"/>
              </a:ext>
            </a:extLst>
          </p:cNvPr>
          <p:cNvGrpSpPr/>
          <p:nvPr/>
        </p:nvGrpSpPr>
        <p:grpSpPr>
          <a:xfrm>
            <a:off x="2387442" y="2789758"/>
            <a:ext cx="9813784" cy="2940445"/>
            <a:chOff x="272351" y="3488305"/>
            <a:chExt cx="6113101" cy="19304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66F731-90C1-474D-BB7D-3A4AE2E5265D}"/>
                </a:ext>
              </a:extLst>
            </p:cNvPr>
            <p:cNvSpPr txBox="1"/>
            <p:nvPr/>
          </p:nvSpPr>
          <p:spPr>
            <a:xfrm>
              <a:off x="272353" y="3501345"/>
              <a:ext cx="1931440" cy="82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ОЧНОЕ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обучение +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онлайн по запросу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9496BD-1EB6-415C-A940-D61BC2D0098B}"/>
                </a:ext>
              </a:extLst>
            </p:cNvPr>
            <p:cNvSpPr txBox="1"/>
            <p:nvPr/>
          </p:nvSpPr>
          <p:spPr>
            <a:xfrm>
              <a:off x="2522953" y="3488305"/>
              <a:ext cx="1869281" cy="82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1500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академических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часов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08E1FB-CCE4-439F-BBBC-568331596D0F}"/>
                </a:ext>
              </a:extLst>
            </p:cNvPr>
            <p:cNvSpPr txBox="1"/>
            <p:nvPr/>
          </p:nvSpPr>
          <p:spPr>
            <a:xfrm>
              <a:off x="4304879" y="3496004"/>
              <a:ext cx="1461728" cy="82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19	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месяцев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срок обучения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3E5752-16BA-43B5-99EE-4224CB26CA32}"/>
                </a:ext>
              </a:extLst>
            </p:cNvPr>
            <p:cNvSpPr txBox="1"/>
            <p:nvPr/>
          </p:nvSpPr>
          <p:spPr>
            <a:xfrm>
              <a:off x="272351" y="4734589"/>
              <a:ext cx="2093712" cy="67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ПРЕПОДАВАТЕЛИ -</a:t>
              </a:r>
              <a:b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</a:br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ПРАКТИКИ  </a:t>
              </a:r>
              <a:r>
                <a:rPr lang="ru-RU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	</a:t>
              </a:r>
            </a:p>
            <a:p>
              <a:endParaRPr lang="ru-RU" sz="1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B7898-8B7A-49B9-8C04-875E4B60BBA9}"/>
                </a:ext>
              </a:extLst>
            </p:cNvPr>
            <p:cNvSpPr txBox="1"/>
            <p:nvPr/>
          </p:nvSpPr>
          <p:spPr>
            <a:xfrm>
              <a:off x="2522953" y="4680327"/>
              <a:ext cx="2030544" cy="66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13,7 </a:t>
              </a:r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тыс. руб.</a:t>
              </a:r>
              <a:endParaRPr lang="ru-RU" sz="32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помесячная 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оплата*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299880-8D36-4289-B2ED-67EC162DDF3A}"/>
                </a:ext>
              </a:extLst>
            </p:cNvPr>
            <p:cNvSpPr txBox="1"/>
            <p:nvPr/>
          </p:nvSpPr>
          <p:spPr>
            <a:xfrm>
              <a:off x="4291740" y="4610531"/>
              <a:ext cx="2093712" cy="8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10% скидка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для выпускников СГЭУ 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и для компаний за обучение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двух и более сотрудников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E9D100C-60E8-45A2-A808-7E79A3045F23}"/>
              </a:ext>
            </a:extLst>
          </p:cNvPr>
          <p:cNvSpPr txBox="1"/>
          <p:nvPr/>
        </p:nvSpPr>
        <p:spPr>
          <a:xfrm>
            <a:off x="8861138" y="5982433"/>
            <a:ext cx="1723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Gotham Pro" panose="02000503040000020004" pitchFamily="2" charset="0"/>
                <a:cs typeface="Gotham Pro" panose="02000503040000020004" pitchFamily="2" charset="0"/>
              </a:rPr>
              <a:t>Режим обучения</a:t>
            </a:r>
            <a:r>
              <a:rPr lang="en-US" sz="1050" dirty="0">
                <a:latin typeface="Gotham Pro" panose="02000503040000020004" pitchFamily="2" charset="0"/>
                <a:cs typeface="Gotham Pro" panose="02000503040000020004" pitchFamily="2" charset="0"/>
              </a:rPr>
              <a:t>:</a:t>
            </a:r>
          </a:p>
          <a:p>
            <a:r>
              <a:rPr lang="ru-RU" sz="1050" dirty="0">
                <a:latin typeface="Gotham Pro" panose="02000503040000020004" pitchFamily="2" charset="0"/>
                <a:cs typeface="Gotham Pro" panose="02000503040000020004" pitchFamily="2" charset="0"/>
              </a:rPr>
              <a:t>суббота 9.45-17.00</a:t>
            </a:r>
            <a:endParaRPr lang="ru-RU" sz="5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454370" y="2545158"/>
            <a:ext cx="1044000" cy="1044000"/>
          </a:xfrm>
          <a:prstGeom prst="ellipse">
            <a:avLst/>
          </a:prstGeom>
          <a:solidFill>
            <a:srgbClr val="FEFE22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9D100C-60E8-45A2-A808-7E79A3045F23}"/>
              </a:ext>
            </a:extLst>
          </p:cNvPr>
          <p:cNvSpPr txBox="1"/>
          <p:nvPr/>
        </p:nvSpPr>
        <p:spPr>
          <a:xfrm rot="800747">
            <a:off x="10114553" y="2740770"/>
            <a:ext cx="17236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Gotham Pro" panose="02000503040000020004" pitchFamily="2" charset="0"/>
                <a:cs typeface="Gotham Pro" panose="02000503040000020004" pitchFamily="2" charset="0"/>
              </a:rPr>
              <a:t>СТАРТ </a:t>
            </a:r>
          </a:p>
          <a:p>
            <a:pPr algn="ctr"/>
            <a:r>
              <a:rPr lang="ru-RU" sz="1100" b="1" dirty="0">
                <a:latin typeface="Gotham Pro" panose="02000503040000020004" pitchFamily="2" charset="0"/>
                <a:cs typeface="Gotham Pro" panose="02000503040000020004" pitchFamily="2" charset="0"/>
              </a:rPr>
              <a:t>ПРОГРАММ </a:t>
            </a:r>
          </a:p>
          <a:p>
            <a:pPr algn="ctr"/>
            <a:r>
              <a:rPr lang="ru-RU" sz="1100" b="1" dirty="0">
                <a:latin typeface="Gotham Pro" panose="02000503040000020004" pitchFamily="2" charset="0"/>
                <a:cs typeface="Gotham Pro" panose="02000503040000020004" pitchFamily="2" charset="0"/>
              </a:rPr>
              <a:t>28 АПРЕЛЯ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E4ABC-D0BE-49B6-847F-094D96F79F1E}"/>
              </a:ext>
            </a:extLst>
          </p:cNvPr>
          <p:cNvSpPr txBox="1"/>
          <p:nvPr/>
        </p:nvSpPr>
        <p:spPr>
          <a:xfrm>
            <a:off x="2389065" y="5550452"/>
            <a:ext cx="3390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Стоимость обучения</a:t>
            </a:r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: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260 тыс. руб. (возможно получить налоговый вычет).</a:t>
            </a:r>
          </a:p>
          <a:p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В стоимость входят: 5 учебных модулей, доступ к закрытым мероприятиям ВШМ, учебные материалы, онлайн-трансляции, архив записей, электронная библиотека, кофе-брейки, охраняемая парковка</a:t>
            </a:r>
          </a:p>
          <a:p>
            <a:endParaRPr lang="ru-RU" sz="4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3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8897BD-0A4E-4CF0-B8CF-180861877128}"/>
              </a:ext>
            </a:extLst>
          </p:cNvPr>
          <p:cNvSpPr/>
          <p:nvPr/>
        </p:nvSpPr>
        <p:spPr>
          <a:xfrm>
            <a:off x="668542" y="1450977"/>
            <a:ext cx="8754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Комплексная программа обучения руководителей, где</a:t>
            </a:r>
            <a:r>
              <a:rPr lang="en-US" sz="20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обучающиеся приобретают прикладные знания по всем аспектам управления бизнесом (менеджмент, маркетинг, продажи, управление персоналом, финансы, стратегия).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Углубленно изучаются инструменты управления персоналом, развиваются компетенции руководителя-лидера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0F7E307-F1FE-4EAC-B936-0FB89DDF41D4}"/>
              </a:ext>
            </a:extLst>
          </p:cNvPr>
          <p:cNvGrpSpPr/>
          <p:nvPr/>
        </p:nvGrpSpPr>
        <p:grpSpPr>
          <a:xfrm>
            <a:off x="914132" y="3963106"/>
            <a:ext cx="11521706" cy="2215991"/>
            <a:chOff x="44744" y="187830"/>
            <a:chExt cx="6194944" cy="22159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6C643D-F299-4AF5-8FC2-77162A255732}"/>
                </a:ext>
              </a:extLst>
            </p:cNvPr>
            <p:cNvSpPr txBox="1"/>
            <p:nvPr/>
          </p:nvSpPr>
          <p:spPr>
            <a:xfrm>
              <a:off x="44744" y="187830"/>
              <a:ext cx="2408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ДЛЯ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Руководителей компаний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Владельцев бизнеса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Менеджеров среднего звена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2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E585D4-FB46-4238-8FD2-574304F6D10E}"/>
                </a:ext>
              </a:extLst>
            </p:cNvPr>
            <p:cNvSpPr txBox="1"/>
            <p:nvPr/>
          </p:nvSpPr>
          <p:spPr>
            <a:xfrm>
              <a:off x="2658651" y="187830"/>
              <a:ext cx="358103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РЕЗУЛЬТАТ ОБУЧЕНИЯ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sz="24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Разовьете системное бизнес-мышление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Изучите современные технологии управления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Научитесь принимать эффективные управленческие решения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Повысите личную эффективность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Приобретёте новые деловые связи</a:t>
              </a:r>
            </a:p>
            <a:p>
              <a:endParaRPr lang="ru-RU" sz="2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CFBBB90-A10A-4E43-8CCD-AED708ABF3BD}"/>
              </a:ext>
            </a:extLst>
          </p:cNvPr>
          <p:cNvGrpSpPr/>
          <p:nvPr/>
        </p:nvGrpSpPr>
        <p:grpSpPr>
          <a:xfrm>
            <a:off x="4763436" y="4243745"/>
            <a:ext cx="821318" cy="1658353"/>
            <a:chOff x="4637600" y="3516385"/>
            <a:chExt cx="821318" cy="1658353"/>
          </a:xfrm>
        </p:grpSpPr>
        <p:sp>
          <p:nvSpPr>
            <p:cNvPr id="25" name="Стрелка: шеврон 24">
              <a:extLst>
                <a:ext uri="{FF2B5EF4-FFF2-40B4-BE49-F238E27FC236}">
                  <a16:creationId xmlns:a16="http://schemas.microsoft.com/office/drawing/2014/main" id="{7594AA64-4D2A-4203-9C6F-F402C791767F}"/>
                </a:ext>
              </a:extLst>
            </p:cNvPr>
            <p:cNvSpPr/>
            <p:nvPr/>
          </p:nvSpPr>
          <p:spPr>
            <a:xfrm>
              <a:off x="4637600" y="3516385"/>
              <a:ext cx="821318" cy="1658353"/>
            </a:xfrm>
            <a:prstGeom prst="chevron">
              <a:avLst>
                <a:gd name="adj" fmla="val 670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6" name="Стрелка: шеврон 25">
              <a:extLst>
                <a:ext uri="{FF2B5EF4-FFF2-40B4-BE49-F238E27FC236}">
                  <a16:creationId xmlns:a16="http://schemas.microsoft.com/office/drawing/2014/main" id="{77778262-6AFD-4519-96DC-53C20F8E17FE}"/>
                </a:ext>
              </a:extLst>
            </p:cNvPr>
            <p:cNvSpPr/>
            <p:nvPr/>
          </p:nvSpPr>
          <p:spPr>
            <a:xfrm>
              <a:off x="4667938" y="3813072"/>
              <a:ext cx="659139" cy="1064977"/>
            </a:xfrm>
            <a:prstGeom prst="chevron">
              <a:avLst>
                <a:gd name="adj" fmla="val 55448"/>
              </a:avLst>
            </a:prstGeom>
            <a:solidFill>
              <a:srgbClr val="D80E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315F118-9678-4DFA-BA70-E377E07FCBEC}"/>
              </a:ext>
            </a:extLst>
          </p:cNvPr>
          <p:cNvSpPr txBox="1">
            <a:spLocks/>
          </p:cNvSpPr>
          <p:nvPr/>
        </p:nvSpPr>
        <p:spPr>
          <a:xfrm>
            <a:off x="668542" y="-15378"/>
            <a:ext cx="8250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D80E8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МВА «ОБЩИЙ МЕНЕДЖМЕНТ»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801008" y="1170337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513BA3-7764-4C73-9C82-B7060619C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39" y="224933"/>
            <a:ext cx="1643743" cy="1643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792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24B61FB-5D3D-4C89-AF21-D40F3AB43DB2}"/>
              </a:ext>
            </a:extLst>
          </p:cNvPr>
          <p:cNvSpPr/>
          <p:nvPr/>
        </p:nvSpPr>
        <p:spPr>
          <a:xfrm>
            <a:off x="4004382" y="5131223"/>
            <a:ext cx="3637254" cy="1617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B70DBEE-0FF3-4B3F-ADF0-39EBF71B6934}"/>
              </a:ext>
            </a:extLst>
          </p:cNvPr>
          <p:cNvGrpSpPr/>
          <p:nvPr/>
        </p:nvGrpSpPr>
        <p:grpSpPr>
          <a:xfrm>
            <a:off x="7863681" y="1192164"/>
            <a:ext cx="4081069" cy="3713302"/>
            <a:chOff x="10086892" y="1215420"/>
            <a:chExt cx="1922858" cy="3420191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2BB8503-EB82-4CC6-8BB0-A199BB5A9669}"/>
                </a:ext>
              </a:extLst>
            </p:cNvPr>
            <p:cNvSpPr/>
            <p:nvPr/>
          </p:nvSpPr>
          <p:spPr>
            <a:xfrm>
              <a:off x="10086914" y="1704808"/>
              <a:ext cx="1922835" cy="2930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495E7B5-0009-4D7E-9340-4399C2B59BDB}"/>
                </a:ext>
              </a:extLst>
            </p:cNvPr>
            <p:cNvSpPr/>
            <p:nvPr/>
          </p:nvSpPr>
          <p:spPr>
            <a:xfrm>
              <a:off x="10086892" y="1215420"/>
              <a:ext cx="1922858" cy="48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BABACB-94BF-477C-B7BF-510FEF150D6B}"/>
              </a:ext>
            </a:extLst>
          </p:cNvPr>
          <p:cNvGrpSpPr/>
          <p:nvPr/>
        </p:nvGrpSpPr>
        <p:grpSpPr>
          <a:xfrm>
            <a:off x="414830" y="1192164"/>
            <a:ext cx="7230168" cy="991685"/>
            <a:chOff x="6577252" y="1215419"/>
            <a:chExt cx="3406604" cy="991685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31FA571-D3E3-4265-BC87-5B05CB551222}"/>
                </a:ext>
              </a:extLst>
            </p:cNvPr>
            <p:cNvSpPr/>
            <p:nvPr/>
          </p:nvSpPr>
          <p:spPr>
            <a:xfrm>
              <a:off x="6577252" y="1531339"/>
              <a:ext cx="3406263" cy="675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833611D-13EE-4242-90FA-4B8858A9A5DD}"/>
                </a:ext>
              </a:extLst>
            </p:cNvPr>
            <p:cNvSpPr/>
            <p:nvPr/>
          </p:nvSpPr>
          <p:spPr>
            <a:xfrm>
              <a:off x="6577252" y="1215419"/>
              <a:ext cx="3406604" cy="315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A9E790-4220-4EFE-A8A0-185926D7C767}"/>
              </a:ext>
            </a:extLst>
          </p:cNvPr>
          <p:cNvSpPr txBox="1"/>
          <p:nvPr/>
        </p:nvSpPr>
        <p:spPr>
          <a:xfrm>
            <a:off x="8004901" y="1200273"/>
            <a:ext cx="4977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4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/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Личностное развитие </a:t>
            </a:r>
          </a:p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(тренинги по выбору)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349B6A-DAA8-481E-911B-CE4D9C438EB9}"/>
              </a:ext>
            </a:extLst>
          </p:cNvPr>
          <p:cNvGrpSpPr/>
          <p:nvPr/>
        </p:nvGrpSpPr>
        <p:grpSpPr>
          <a:xfrm>
            <a:off x="7863681" y="5005256"/>
            <a:ext cx="4072350" cy="1212107"/>
            <a:chOff x="7863681" y="4757606"/>
            <a:chExt cx="4072350" cy="1212107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CD66439-74D7-490E-9610-30887A110833}"/>
                </a:ext>
              </a:extLst>
            </p:cNvPr>
            <p:cNvSpPr/>
            <p:nvPr/>
          </p:nvSpPr>
          <p:spPr>
            <a:xfrm>
              <a:off x="7863681" y="4757606"/>
              <a:ext cx="4072350" cy="461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DB63BA9-026F-4965-8B9F-45EF719A3E21}"/>
                </a:ext>
              </a:extLst>
            </p:cNvPr>
            <p:cNvSpPr/>
            <p:nvPr/>
          </p:nvSpPr>
          <p:spPr>
            <a:xfrm>
              <a:off x="7863681" y="5216513"/>
              <a:ext cx="4072350" cy="75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60E69A-DCEE-4409-9B63-B604E1DC2097}"/>
                </a:ext>
              </a:extLst>
            </p:cNvPr>
            <p:cNvSpPr txBox="1"/>
            <p:nvPr/>
          </p:nvSpPr>
          <p:spPr>
            <a:xfrm>
              <a:off x="7960108" y="5258845"/>
              <a:ext cx="3928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Защита </a:t>
              </a:r>
              <a:r>
                <a:rPr lang="ru-RU" sz="1200" dirty="0"/>
                <a:t>проекта по развитию бизнеса. Проект разрабатывается поэтапно на протяжении всего процесса обучения под руководством преподавателя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63F6C31-377E-4364-8498-62707CDE8B66}"/>
              </a:ext>
            </a:extLst>
          </p:cNvPr>
          <p:cNvGrpSpPr/>
          <p:nvPr/>
        </p:nvGrpSpPr>
        <p:grpSpPr>
          <a:xfrm>
            <a:off x="341980" y="2332658"/>
            <a:ext cx="3470455" cy="4450800"/>
            <a:chOff x="4180555" y="2332658"/>
            <a:chExt cx="3470455" cy="4450800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1346051-9FE0-46F4-8195-966430CB9648}"/>
                </a:ext>
              </a:extLst>
            </p:cNvPr>
            <p:cNvSpPr/>
            <p:nvPr/>
          </p:nvSpPr>
          <p:spPr>
            <a:xfrm>
              <a:off x="4253905" y="2332658"/>
              <a:ext cx="3397105" cy="5122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C12B5CD-EB45-4DCE-B31B-DBA021668740}"/>
                </a:ext>
              </a:extLst>
            </p:cNvPr>
            <p:cNvSpPr/>
            <p:nvPr/>
          </p:nvSpPr>
          <p:spPr>
            <a:xfrm>
              <a:off x="4253908" y="2844889"/>
              <a:ext cx="3397101" cy="39059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9EC8AF-EA71-485B-82CD-43C77BE65C13}"/>
                </a:ext>
              </a:extLst>
            </p:cNvPr>
            <p:cNvSpPr txBox="1"/>
            <p:nvPr/>
          </p:nvSpPr>
          <p:spPr>
            <a:xfrm>
              <a:off x="4180555" y="2813140"/>
              <a:ext cx="336700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Экономика для менеджеров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Мировая экономика и международная бизнес-среда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Цифровая экономика и трансформация бизнеса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Правовая среда бизнеса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Бухгалтерский учет и отчетность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Рынок ценных бумаг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Общий менеджмент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Методы исследования в бизнесе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Организационное поведение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Корпоративное управление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Стратегический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эффективностью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Инновационный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проектами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4867D3-F90E-4617-ACEE-D48646FC396D}"/>
              </a:ext>
            </a:extLst>
          </p:cNvPr>
          <p:cNvSpPr txBox="1"/>
          <p:nvPr/>
        </p:nvSpPr>
        <p:spPr>
          <a:xfrm>
            <a:off x="7960108" y="1722172"/>
            <a:ext cx="382174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Управленческие инструменты руководителя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Системное мышление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Коучинг в управленческой деятельности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Эмоциональный интеллект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Личная бизнес-модель руководителя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исполнением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Обратная связь как инструмент развития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Работа с токсичными сотрудниками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временем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Противодействие манипуляциям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Управленческие поединки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стрессом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Ораторское мастерство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Актерское мастерство в бизнесе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Дизайн-мышление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Сложные переговоры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AB96EF7-3BDB-4AFE-A5B9-34A3AEFC0CD3}"/>
              </a:ext>
            </a:extLst>
          </p:cNvPr>
          <p:cNvGrpSpPr/>
          <p:nvPr/>
        </p:nvGrpSpPr>
        <p:grpSpPr>
          <a:xfrm>
            <a:off x="3953029" y="2326303"/>
            <a:ext cx="3692852" cy="2678953"/>
            <a:chOff x="352579" y="2326303"/>
            <a:chExt cx="3692852" cy="267895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2402C9C-DFC2-4A8F-A205-D07967226EA4}"/>
                </a:ext>
              </a:extLst>
            </p:cNvPr>
            <p:cNvSpPr/>
            <p:nvPr/>
          </p:nvSpPr>
          <p:spPr>
            <a:xfrm>
              <a:off x="414828" y="2809838"/>
              <a:ext cx="3630603" cy="2195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A0CD4E4-E95A-4EDD-83D3-05B0D4426A0A}"/>
                </a:ext>
              </a:extLst>
            </p:cNvPr>
            <p:cNvSpPr/>
            <p:nvPr/>
          </p:nvSpPr>
          <p:spPr>
            <a:xfrm>
              <a:off x="414828" y="2326303"/>
              <a:ext cx="3630601" cy="510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CAEBC5-2C46-4FCE-949C-FBCC00441B42}"/>
                </a:ext>
              </a:extLst>
            </p:cNvPr>
            <p:cNvSpPr txBox="1"/>
            <p:nvPr/>
          </p:nvSpPr>
          <p:spPr>
            <a:xfrm>
              <a:off x="352579" y="2850071"/>
              <a:ext cx="361301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Психология управления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Организационно-управленческая конфликтология 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Лидерство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Командное взаимодействие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Корпоративное управление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Мотивация и стимулирование персонала 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Оценка и развитие персонала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Брендинг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Бизнес-процессы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Корпоративные финансы</a:t>
              </a:r>
            </a:p>
          </p:txBody>
        </p:sp>
      </p:grp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FADBD8D6-F754-43E4-90C3-01D45E89BAE8}"/>
              </a:ext>
            </a:extLst>
          </p:cNvPr>
          <p:cNvSpPr txBox="1">
            <a:spLocks/>
          </p:cNvSpPr>
          <p:nvPr/>
        </p:nvSpPr>
        <p:spPr>
          <a:xfrm>
            <a:off x="646793" y="-147884"/>
            <a:ext cx="6359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ЧЕМУ УЧИМ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86493" y="874660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030F5CA-15E0-4859-B16F-2D7DD94DA47D}"/>
              </a:ext>
            </a:extLst>
          </p:cNvPr>
          <p:cNvSpPr txBox="1"/>
          <p:nvPr/>
        </p:nvSpPr>
        <p:spPr>
          <a:xfrm>
            <a:off x="478504" y="1199170"/>
            <a:ext cx="694331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1 МОДУЛЬ </a:t>
            </a:r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/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Вводный блок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8F42E8-A328-45B2-90C5-1998F91EE70D}"/>
              </a:ext>
            </a:extLst>
          </p:cNvPr>
          <p:cNvSpPr txBox="1"/>
          <p:nvPr/>
        </p:nvSpPr>
        <p:spPr>
          <a:xfrm>
            <a:off x="333722" y="1566069"/>
            <a:ext cx="670799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2800" indent="-10800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Диагностика управленческих компетенций</a:t>
            </a:r>
          </a:p>
          <a:p>
            <a:pPr marL="172800" indent="-10800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Деловая среда бизнеса</a:t>
            </a:r>
            <a:endParaRPr lang="ru-RU" sz="105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C57BE2-CFAB-4D22-BA18-E54523E7C5F0}"/>
              </a:ext>
            </a:extLst>
          </p:cNvPr>
          <p:cNvSpPr txBox="1"/>
          <p:nvPr/>
        </p:nvSpPr>
        <p:spPr>
          <a:xfrm>
            <a:off x="478504" y="2438626"/>
            <a:ext cx="3551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2 МОДУЛЬ</a:t>
            </a:r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/ 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Базовые дисциплины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BD46CD-9FAA-4C6D-A8F9-0AFCF3319E50}"/>
              </a:ext>
            </a:extLst>
          </p:cNvPr>
          <p:cNvSpPr txBox="1"/>
          <p:nvPr/>
        </p:nvSpPr>
        <p:spPr>
          <a:xfrm>
            <a:off x="3998654" y="2456194"/>
            <a:ext cx="36429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3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/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Специальные дисциплины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DC5B836-A45C-48D8-9FAB-038E3BB61923}"/>
              </a:ext>
            </a:extLst>
          </p:cNvPr>
          <p:cNvSpPr txBox="1"/>
          <p:nvPr/>
        </p:nvSpPr>
        <p:spPr>
          <a:xfrm>
            <a:off x="7849295" y="5084691"/>
            <a:ext cx="45261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5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/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300" dirty="0">
                <a:latin typeface="Gotham Pro" panose="02000503040000020004" pitchFamily="2" charset="0"/>
                <a:cs typeface="Gotham Pro" panose="02000503040000020004" pitchFamily="2" charset="0"/>
              </a:rPr>
              <a:t>Итоговая аттестационная работа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B72CAD-F183-4525-9EC6-561355EE3845}"/>
              </a:ext>
            </a:extLst>
          </p:cNvPr>
          <p:cNvSpPr txBox="1"/>
          <p:nvPr/>
        </p:nvSpPr>
        <p:spPr>
          <a:xfrm>
            <a:off x="5632944" y="6288527"/>
            <a:ext cx="79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450"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Международная стажировка </a:t>
            </a:r>
          </a:p>
          <a:p>
            <a:pPr marL="63450" algn="ctr"/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/оплачивается отдельно/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CEDC26-2245-466B-88C3-B635A61B4C01}"/>
              </a:ext>
            </a:extLst>
          </p:cNvPr>
          <p:cNvSpPr txBox="1"/>
          <p:nvPr/>
        </p:nvSpPr>
        <p:spPr>
          <a:xfrm>
            <a:off x="3950159" y="5591632"/>
            <a:ext cx="3990678" cy="136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Бизнес-экскурсии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Книжный клуб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Клуб делового английского языка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 err="1">
                <a:latin typeface="Gotham Pro" panose="02000503040000020004" pitchFamily="2" charset="0"/>
                <a:cs typeface="Gotham Pro" panose="02000503040000020004" pitchFamily="2" charset="0"/>
              </a:rPr>
              <a:t>Митапы</a:t>
            </a: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, круглые столы по                                              проблемам развития бизнеса и обмену опытом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A08BFBAA-32F6-454E-B9C3-4F0FD5E0BA22}"/>
              </a:ext>
            </a:extLst>
          </p:cNvPr>
          <p:cNvCxnSpPr>
            <a:cxnSpLocks/>
          </p:cNvCxnSpPr>
          <p:nvPr/>
        </p:nvCxnSpPr>
        <p:spPr>
          <a:xfrm>
            <a:off x="4021347" y="5492661"/>
            <a:ext cx="3632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9E42F55-0E0C-4D44-94A0-7A59C31979C3}"/>
              </a:ext>
            </a:extLst>
          </p:cNvPr>
          <p:cNvSpPr/>
          <p:nvPr/>
        </p:nvSpPr>
        <p:spPr>
          <a:xfrm>
            <a:off x="4006965" y="5130487"/>
            <a:ext cx="3637253" cy="441371"/>
          </a:xfrm>
          <a:prstGeom prst="rect">
            <a:avLst/>
          </a:prstGeom>
          <a:solidFill>
            <a:srgbClr val="D80E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6624D5-CD39-448A-AC8E-6CB464EE1858}"/>
              </a:ext>
            </a:extLst>
          </p:cNvPr>
          <p:cNvSpPr txBox="1"/>
          <p:nvPr/>
        </p:nvSpPr>
        <p:spPr>
          <a:xfrm>
            <a:off x="3874058" y="5188282"/>
            <a:ext cx="391361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Закрытые и открытые мероприятия ВШМ</a:t>
            </a:r>
          </a:p>
        </p:txBody>
      </p:sp>
    </p:spTree>
    <p:extLst>
      <p:ext uri="{BB962C8B-B14F-4D97-AF65-F5344CB8AC3E}">
        <p14:creationId xmlns:p14="http://schemas.microsoft.com/office/powerpoint/2010/main" val="317358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AFA4E6-5C49-4CF1-A357-4267C96826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46" y="224933"/>
            <a:ext cx="1643743" cy="1643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8897BD-0A4E-4CF0-B8CF-180861877128}"/>
              </a:ext>
            </a:extLst>
          </p:cNvPr>
          <p:cNvSpPr/>
          <p:nvPr/>
        </p:nvSpPr>
        <p:spPr>
          <a:xfrm>
            <a:off x="738516" y="1466135"/>
            <a:ext cx="8754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Практико-ориентированная программа обучения руководителей, где обучающиеся приобретают прикладные знания по всем аспектам управления бизнесом (маркетинг, продажи, менеджмент, управление персоналом, финансы, стратегия). Углубленно изучаются специальные дисциплины по маркетингу и продажам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0F7E307-F1FE-4EAC-B936-0FB89DDF41D4}"/>
              </a:ext>
            </a:extLst>
          </p:cNvPr>
          <p:cNvGrpSpPr/>
          <p:nvPr/>
        </p:nvGrpSpPr>
        <p:grpSpPr>
          <a:xfrm>
            <a:off x="453174" y="3959441"/>
            <a:ext cx="11980920" cy="3046988"/>
            <a:chOff x="-60390" y="184165"/>
            <a:chExt cx="6299140" cy="30469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6C643D-F299-4AF5-8FC2-77162A255732}"/>
                </a:ext>
              </a:extLst>
            </p:cNvPr>
            <p:cNvSpPr txBox="1"/>
            <p:nvPr/>
          </p:nvSpPr>
          <p:spPr>
            <a:xfrm>
              <a:off x="-60390" y="184165"/>
              <a:ext cx="2556816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ДЛЯ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sz="20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Руководителей и собственников компаний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Коммерческих директоров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Директоров по маркетингу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Руководителей маркетинговых и коммерческих служб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E585D4-FB46-4238-8FD2-574304F6D10E}"/>
                </a:ext>
              </a:extLst>
            </p:cNvPr>
            <p:cNvSpPr txBox="1"/>
            <p:nvPr/>
          </p:nvSpPr>
          <p:spPr>
            <a:xfrm>
              <a:off x="3146074" y="184165"/>
              <a:ext cx="309267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РЕЗУЛЬТАТ ОБУЧЕНИЯ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sz="24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Научитесь принимать эффективные решения по управлению маркетингом и продажами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Разовьете свои управленческие компетенции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Повысите личную эффективность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Расширите круг бизнес-контактов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2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CFBBB90-A10A-4E43-8CCD-AED708ABF3BD}"/>
              </a:ext>
            </a:extLst>
          </p:cNvPr>
          <p:cNvGrpSpPr/>
          <p:nvPr/>
        </p:nvGrpSpPr>
        <p:grpSpPr>
          <a:xfrm>
            <a:off x="5506570" y="4324987"/>
            <a:ext cx="821318" cy="1658353"/>
            <a:chOff x="4637600" y="3516385"/>
            <a:chExt cx="821318" cy="1658353"/>
          </a:xfrm>
        </p:grpSpPr>
        <p:sp>
          <p:nvSpPr>
            <p:cNvPr id="25" name="Стрелка: шеврон 24">
              <a:extLst>
                <a:ext uri="{FF2B5EF4-FFF2-40B4-BE49-F238E27FC236}">
                  <a16:creationId xmlns:a16="http://schemas.microsoft.com/office/drawing/2014/main" id="{7594AA64-4D2A-4203-9C6F-F402C791767F}"/>
                </a:ext>
              </a:extLst>
            </p:cNvPr>
            <p:cNvSpPr/>
            <p:nvPr/>
          </p:nvSpPr>
          <p:spPr>
            <a:xfrm>
              <a:off x="4637600" y="3516385"/>
              <a:ext cx="821318" cy="1658353"/>
            </a:xfrm>
            <a:prstGeom prst="chevron">
              <a:avLst>
                <a:gd name="adj" fmla="val 670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6" name="Стрелка: шеврон 25">
              <a:extLst>
                <a:ext uri="{FF2B5EF4-FFF2-40B4-BE49-F238E27FC236}">
                  <a16:creationId xmlns:a16="http://schemas.microsoft.com/office/drawing/2014/main" id="{77778262-6AFD-4519-96DC-53C20F8E17FE}"/>
                </a:ext>
              </a:extLst>
            </p:cNvPr>
            <p:cNvSpPr/>
            <p:nvPr/>
          </p:nvSpPr>
          <p:spPr>
            <a:xfrm>
              <a:off x="4667938" y="3813072"/>
              <a:ext cx="659139" cy="1064977"/>
            </a:xfrm>
            <a:prstGeom prst="chevron">
              <a:avLst>
                <a:gd name="adj" fmla="val 55448"/>
              </a:avLst>
            </a:prstGeom>
            <a:solidFill>
              <a:srgbClr val="F47921"/>
            </a:solidFill>
            <a:ln>
              <a:solidFill>
                <a:srgbClr val="F479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315F118-9678-4DFA-BA70-E377E07FCBEC}"/>
              </a:ext>
            </a:extLst>
          </p:cNvPr>
          <p:cNvSpPr txBox="1">
            <a:spLocks/>
          </p:cNvSpPr>
          <p:nvPr/>
        </p:nvSpPr>
        <p:spPr>
          <a:xfrm>
            <a:off x="688911" y="70286"/>
            <a:ext cx="10456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4792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МВА «МАРКЕТИНГ И ПРОДАЖИ 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86493" y="1324603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6AA1B6-84D3-40E5-ACCE-14B8C3B7C0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45" y="224928"/>
            <a:ext cx="1643743" cy="1643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14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B70DBEE-0FF3-4B3F-ADF0-39EBF71B6934}"/>
              </a:ext>
            </a:extLst>
          </p:cNvPr>
          <p:cNvGrpSpPr/>
          <p:nvPr/>
        </p:nvGrpSpPr>
        <p:grpSpPr>
          <a:xfrm>
            <a:off x="7863681" y="1192164"/>
            <a:ext cx="4081069" cy="3497383"/>
            <a:chOff x="10086892" y="1215420"/>
            <a:chExt cx="1922858" cy="3420191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2BB8503-EB82-4CC6-8BB0-A199BB5A9669}"/>
                </a:ext>
              </a:extLst>
            </p:cNvPr>
            <p:cNvSpPr/>
            <p:nvPr/>
          </p:nvSpPr>
          <p:spPr>
            <a:xfrm>
              <a:off x="10086914" y="1704808"/>
              <a:ext cx="1922835" cy="2930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495E7B5-0009-4D7E-9340-4399C2B59BDB}"/>
                </a:ext>
              </a:extLst>
            </p:cNvPr>
            <p:cNvSpPr/>
            <p:nvPr/>
          </p:nvSpPr>
          <p:spPr>
            <a:xfrm>
              <a:off x="10086892" y="1215420"/>
              <a:ext cx="1922858" cy="48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BABACB-94BF-477C-B7BF-510FEF150D6B}"/>
              </a:ext>
            </a:extLst>
          </p:cNvPr>
          <p:cNvGrpSpPr/>
          <p:nvPr/>
        </p:nvGrpSpPr>
        <p:grpSpPr>
          <a:xfrm>
            <a:off x="414830" y="1192165"/>
            <a:ext cx="7230168" cy="931798"/>
            <a:chOff x="6577252" y="1215419"/>
            <a:chExt cx="3406604" cy="991685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31FA571-D3E3-4265-BC87-5B05CB551222}"/>
                </a:ext>
              </a:extLst>
            </p:cNvPr>
            <p:cNvSpPr/>
            <p:nvPr/>
          </p:nvSpPr>
          <p:spPr>
            <a:xfrm>
              <a:off x="6577252" y="1531339"/>
              <a:ext cx="3406263" cy="675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833611D-13EE-4242-90FA-4B8858A9A5DD}"/>
                </a:ext>
              </a:extLst>
            </p:cNvPr>
            <p:cNvSpPr/>
            <p:nvPr/>
          </p:nvSpPr>
          <p:spPr>
            <a:xfrm>
              <a:off x="6577252" y="1215419"/>
              <a:ext cx="3406604" cy="315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30F5CA-15E0-4859-B16F-2D7DD94DA47D}"/>
                </a:ext>
              </a:extLst>
            </p:cNvPr>
            <p:cNvSpPr txBox="1"/>
            <p:nvPr/>
          </p:nvSpPr>
          <p:spPr>
            <a:xfrm>
              <a:off x="6607253" y="1222425"/>
              <a:ext cx="3271447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 МОДУЛЬ </a:t>
              </a:r>
              <a:r>
                <a:rPr lang="en-US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/</a:t>
              </a:r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 Вводный блок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A9E790-4220-4EFE-A8A0-185926D7C767}"/>
              </a:ext>
            </a:extLst>
          </p:cNvPr>
          <p:cNvSpPr txBox="1"/>
          <p:nvPr/>
        </p:nvSpPr>
        <p:spPr>
          <a:xfrm>
            <a:off x="8004901" y="1200273"/>
            <a:ext cx="4977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4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/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Личностное развитие </a:t>
            </a:r>
          </a:p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(тренинги по выбору)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349B6A-DAA8-481E-911B-CE4D9C438EB9}"/>
              </a:ext>
            </a:extLst>
          </p:cNvPr>
          <p:cNvGrpSpPr/>
          <p:nvPr/>
        </p:nvGrpSpPr>
        <p:grpSpPr>
          <a:xfrm>
            <a:off x="7863681" y="5005256"/>
            <a:ext cx="4072350" cy="1212107"/>
            <a:chOff x="7863681" y="4757606"/>
            <a:chExt cx="4072350" cy="1212107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CD66439-74D7-490E-9610-30887A110833}"/>
                </a:ext>
              </a:extLst>
            </p:cNvPr>
            <p:cNvSpPr/>
            <p:nvPr/>
          </p:nvSpPr>
          <p:spPr>
            <a:xfrm>
              <a:off x="7863681" y="4757606"/>
              <a:ext cx="4072350" cy="461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DB63BA9-026F-4965-8B9F-45EF719A3E21}"/>
                </a:ext>
              </a:extLst>
            </p:cNvPr>
            <p:cNvSpPr/>
            <p:nvPr/>
          </p:nvSpPr>
          <p:spPr>
            <a:xfrm>
              <a:off x="7863681" y="5216513"/>
              <a:ext cx="4072350" cy="75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60E69A-DCEE-4409-9B63-B604E1DC2097}"/>
                </a:ext>
              </a:extLst>
            </p:cNvPr>
            <p:cNvSpPr txBox="1"/>
            <p:nvPr/>
          </p:nvSpPr>
          <p:spPr>
            <a:xfrm>
              <a:off x="7963327" y="5266574"/>
              <a:ext cx="3890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Защита </a:t>
              </a:r>
              <a:r>
                <a:rPr lang="ru-RU" sz="1200" dirty="0"/>
                <a:t>проекта по развитию бизнеса. Проект разрабатывается поэтапно на протяжении всего процесса обучения под руководством преподавателя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63F6C31-377E-4364-8498-62707CDE8B66}"/>
              </a:ext>
            </a:extLst>
          </p:cNvPr>
          <p:cNvGrpSpPr/>
          <p:nvPr/>
        </p:nvGrpSpPr>
        <p:grpSpPr>
          <a:xfrm>
            <a:off x="338080" y="2332658"/>
            <a:ext cx="3474355" cy="4418187"/>
            <a:chOff x="4176655" y="2332658"/>
            <a:chExt cx="3474355" cy="4418187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1346051-9FE0-46F4-8195-966430CB9648}"/>
                </a:ext>
              </a:extLst>
            </p:cNvPr>
            <p:cNvSpPr/>
            <p:nvPr/>
          </p:nvSpPr>
          <p:spPr>
            <a:xfrm>
              <a:off x="4253905" y="2332658"/>
              <a:ext cx="3397105" cy="5122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C12B5CD-EB45-4DCE-B31B-DBA021668740}"/>
                </a:ext>
              </a:extLst>
            </p:cNvPr>
            <p:cNvSpPr/>
            <p:nvPr/>
          </p:nvSpPr>
          <p:spPr>
            <a:xfrm>
              <a:off x="4253908" y="2844889"/>
              <a:ext cx="3397101" cy="39059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9EC8AF-EA71-485B-82CD-43C77BE65C13}"/>
                </a:ext>
              </a:extLst>
            </p:cNvPr>
            <p:cNvSpPr txBox="1"/>
            <p:nvPr/>
          </p:nvSpPr>
          <p:spPr>
            <a:xfrm>
              <a:off x="4176655" y="2844103"/>
              <a:ext cx="336700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Экономика для менеджеров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Мировая экономика и международная бизнес-среда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Цифровая экономика и трансформация бизнеса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Бухгалтерский учет и отчетность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Рынок ценных бумаг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Общий менеджмент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Методы исследования в бизнесе 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Организационное поведение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Стратегический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Бережливое производство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изменениями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Инновационный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проектами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4867D3-F90E-4617-ACEE-D48646FC396D}"/>
              </a:ext>
            </a:extLst>
          </p:cNvPr>
          <p:cNvSpPr txBox="1"/>
          <p:nvPr/>
        </p:nvSpPr>
        <p:spPr>
          <a:xfrm>
            <a:off x="8004901" y="1723493"/>
            <a:ext cx="401669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Управленческие инструменты руководителя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Дизайн-мышление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Сложные деловые переговоры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Креативное мышление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Эффективная презентация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исполнением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Работа с токсичными сотрудниками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временем и работоспособностью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Эмоциональный интеллект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Противодействие манипуляциям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Продажи для топов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Системное мышление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Профилактика профессионального выгорания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AB96EF7-3BDB-4AFE-A5B9-34A3AEFC0CD3}"/>
              </a:ext>
            </a:extLst>
          </p:cNvPr>
          <p:cNvGrpSpPr/>
          <p:nvPr/>
        </p:nvGrpSpPr>
        <p:grpSpPr>
          <a:xfrm>
            <a:off x="3948755" y="2326304"/>
            <a:ext cx="3697126" cy="2116960"/>
            <a:chOff x="348305" y="2326303"/>
            <a:chExt cx="3697126" cy="267895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2402C9C-DFC2-4A8F-A205-D07967226EA4}"/>
                </a:ext>
              </a:extLst>
            </p:cNvPr>
            <p:cNvSpPr/>
            <p:nvPr/>
          </p:nvSpPr>
          <p:spPr>
            <a:xfrm>
              <a:off x="414828" y="2837269"/>
              <a:ext cx="3630603" cy="2167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A0CD4E4-E95A-4EDD-83D3-05B0D4426A0A}"/>
                </a:ext>
              </a:extLst>
            </p:cNvPr>
            <p:cNvSpPr/>
            <p:nvPr/>
          </p:nvSpPr>
          <p:spPr>
            <a:xfrm>
              <a:off x="414828" y="2326303"/>
              <a:ext cx="3630601" cy="510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CAEBC5-2C46-4FCE-949C-FBCC00441B42}"/>
                </a:ext>
              </a:extLst>
            </p:cNvPr>
            <p:cNvSpPr txBox="1"/>
            <p:nvPr/>
          </p:nvSpPr>
          <p:spPr>
            <a:xfrm>
              <a:off x="348305" y="3054349"/>
              <a:ext cx="3173808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Маркетинговые исследования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Поведение потребителей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продажами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Реклама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Интернет-маркетинг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Брендинг</a:t>
              </a:r>
              <a:endParaRPr lang="ru-RU" sz="1200" dirty="0">
                <a:solidFill>
                  <a:srgbClr val="FF0000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Промышленный маркетинг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endParaRPr lang="ru-RU" sz="700" dirty="0">
                <a:solidFill>
                  <a:srgbClr val="FF0000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FADBD8D6-F754-43E4-90C3-01D45E89BAE8}"/>
              </a:ext>
            </a:extLst>
          </p:cNvPr>
          <p:cNvSpPr txBox="1">
            <a:spLocks/>
          </p:cNvSpPr>
          <p:nvPr/>
        </p:nvSpPr>
        <p:spPr>
          <a:xfrm>
            <a:off x="646793" y="-147884"/>
            <a:ext cx="6359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ЧЕМУ УЧИМ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86493" y="874660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38F42E8-A328-45B2-90C5-1998F91EE70D}"/>
              </a:ext>
            </a:extLst>
          </p:cNvPr>
          <p:cNvSpPr txBox="1"/>
          <p:nvPr/>
        </p:nvSpPr>
        <p:spPr>
          <a:xfrm>
            <a:off x="333722" y="1566069"/>
            <a:ext cx="6707994" cy="474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Диагностика управленческих компетенций</a:t>
            </a: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Деловая среда бизнеса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C57BE2-CFAB-4D22-BA18-E54523E7C5F0}"/>
              </a:ext>
            </a:extLst>
          </p:cNvPr>
          <p:cNvSpPr txBox="1"/>
          <p:nvPr/>
        </p:nvSpPr>
        <p:spPr>
          <a:xfrm>
            <a:off x="478504" y="2438626"/>
            <a:ext cx="3551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2 МОДУЛЬ</a:t>
            </a:r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/ 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Базовые дисциплины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BD46CD-9FAA-4C6D-A8F9-0AFCF3319E50}"/>
              </a:ext>
            </a:extLst>
          </p:cNvPr>
          <p:cNvSpPr txBox="1"/>
          <p:nvPr/>
        </p:nvSpPr>
        <p:spPr>
          <a:xfrm>
            <a:off x="3998654" y="2456194"/>
            <a:ext cx="36429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3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/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Специальные дисциплины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C5B836-A45C-48D8-9FAB-038E3BB61923}"/>
              </a:ext>
            </a:extLst>
          </p:cNvPr>
          <p:cNvSpPr txBox="1"/>
          <p:nvPr/>
        </p:nvSpPr>
        <p:spPr>
          <a:xfrm>
            <a:off x="7830173" y="5072253"/>
            <a:ext cx="41914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5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/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Итоговая аттестационная работа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B72CAD-F183-4525-9EC6-561355EE3845}"/>
              </a:ext>
            </a:extLst>
          </p:cNvPr>
          <p:cNvSpPr txBox="1"/>
          <p:nvPr/>
        </p:nvSpPr>
        <p:spPr>
          <a:xfrm>
            <a:off x="5632944" y="6288527"/>
            <a:ext cx="79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450"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Международная стажировка </a:t>
            </a:r>
          </a:p>
          <a:p>
            <a:pPr marL="63450" algn="ctr"/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/оплачивается отдельно/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A08BFBAA-32F6-454E-B9C3-4F0FD5E0BA22}"/>
              </a:ext>
            </a:extLst>
          </p:cNvPr>
          <p:cNvCxnSpPr>
            <a:cxnSpLocks/>
          </p:cNvCxnSpPr>
          <p:nvPr/>
        </p:nvCxnSpPr>
        <p:spPr>
          <a:xfrm>
            <a:off x="4014378" y="5254238"/>
            <a:ext cx="3632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9542372-8A29-4E52-A4FE-8674F66DF086}"/>
              </a:ext>
            </a:extLst>
          </p:cNvPr>
          <p:cNvGrpSpPr/>
          <p:nvPr/>
        </p:nvGrpSpPr>
        <p:grpSpPr>
          <a:xfrm>
            <a:off x="3962544" y="4823531"/>
            <a:ext cx="3679092" cy="1927311"/>
            <a:chOff x="7863681" y="4757606"/>
            <a:chExt cx="4072350" cy="1212107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377FEA2A-FD72-4050-A28A-D82CEC363B72}"/>
                </a:ext>
              </a:extLst>
            </p:cNvPr>
            <p:cNvSpPr/>
            <p:nvPr/>
          </p:nvSpPr>
          <p:spPr>
            <a:xfrm>
              <a:off x="7863681" y="4757606"/>
              <a:ext cx="4072350" cy="277583"/>
            </a:xfrm>
            <a:prstGeom prst="rect">
              <a:avLst/>
            </a:prstGeom>
            <a:solidFill>
              <a:srgbClr val="F4792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4266B151-1391-4351-B996-C4DEFFBEABF0}"/>
                </a:ext>
              </a:extLst>
            </p:cNvPr>
            <p:cNvSpPr/>
            <p:nvPr/>
          </p:nvSpPr>
          <p:spPr>
            <a:xfrm>
              <a:off x="7863681" y="5040119"/>
              <a:ext cx="4072350" cy="929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A6624D5-CD39-448A-AC8E-6CB464EE1858}"/>
              </a:ext>
            </a:extLst>
          </p:cNvPr>
          <p:cNvSpPr txBox="1"/>
          <p:nvPr/>
        </p:nvSpPr>
        <p:spPr>
          <a:xfrm>
            <a:off x="3687719" y="4891895"/>
            <a:ext cx="4191426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Закрытые и открытые мероприятия ВШМ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CEDC26-2245-466B-88C3-B635A61B4C01}"/>
              </a:ext>
            </a:extLst>
          </p:cNvPr>
          <p:cNvSpPr txBox="1"/>
          <p:nvPr/>
        </p:nvSpPr>
        <p:spPr>
          <a:xfrm>
            <a:off x="3947362" y="5302206"/>
            <a:ext cx="3990678" cy="136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Бизнес-экскурсии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Книжный клуб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Клуб делового английского языка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 err="1">
                <a:latin typeface="Gotham Pro" panose="02000503040000020004" pitchFamily="2" charset="0"/>
                <a:cs typeface="Gotham Pro" panose="02000503040000020004" pitchFamily="2" charset="0"/>
              </a:rPr>
              <a:t>Митапы</a:t>
            </a: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, круглые столы по                                              проблемам развития бизнеса и обмену опытом</a:t>
            </a:r>
          </a:p>
        </p:txBody>
      </p:sp>
    </p:spTree>
    <p:extLst>
      <p:ext uri="{BB962C8B-B14F-4D97-AF65-F5344CB8AC3E}">
        <p14:creationId xmlns:p14="http://schemas.microsoft.com/office/powerpoint/2010/main" val="2037113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8897BD-0A4E-4CF0-B8CF-180861877128}"/>
              </a:ext>
            </a:extLst>
          </p:cNvPr>
          <p:cNvSpPr/>
          <p:nvPr/>
        </p:nvSpPr>
        <p:spPr>
          <a:xfrm>
            <a:off x="753043" y="1551604"/>
            <a:ext cx="8754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Обучающиеся приобретают практические знания по всем аспектам управления бизнесом (менеджмент, управление персоналом, маркетинг,  финансы, стратегия). Усилен блок дисциплин производственного менеджмента </a:t>
            </a:r>
            <a:endParaRPr lang="ru-RU" sz="2400" dirty="0">
              <a:solidFill>
                <a:srgbClr val="000000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0F7E307-F1FE-4EAC-B936-0FB89DDF41D4}"/>
              </a:ext>
            </a:extLst>
          </p:cNvPr>
          <p:cNvGrpSpPr/>
          <p:nvPr/>
        </p:nvGrpSpPr>
        <p:grpSpPr>
          <a:xfrm>
            <a:off x="914132" y="3959441"/>
            <a:ext cx="11519962" cy="3046988"/>
            <a:chOff x="44744" y="184165"/>
            <a:chExt cx="6194006" cy="30469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6C643D-F299-4AF5-8FC2-77162A255732}"/>
                </a:ext>
              </a:extLst>
            </p:cNvPr>
            <p:cNvSpPr txBox="1"/>
            <p:nvPr/>
          </p:nvSpPr>
          <p:spPr>
            <a:xfrm>
              <a:off x="44744" y="187830"/>
              <a:ext cx="2408655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ДЛЯ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sz="24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sz="2000" dirty="0">
                  <a:latin typeface="Gotham Pro" panose="02000503040000020004" pitchFamily="2" charset="0"/>
                  <a:cs typeface="Gotham Pro" panose="02000503040000020004" pitchFamily="2" charset="0"/>
                </a:rPr>
                <a:t>Руководителей промышленных предприятий</a:t>
              </a: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sz="20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Технических директоров</a:t>
              </a: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sz="2000" dirty="0">
                  <a:latin typeface="Gotham Pro" panose="02000503040000020004" pitchFamily="2" charset="0"/>
                  <a:cs typeface="Gotham Pro" panose="02000503040000020004" pitchFamily="2" charset="0"/>
                </a:rPr>
                <a:t>Главных инженеров</a:t>
              </a: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sz="2000" dirty="0">
                  <a:latin typeface="Gotham Pro" panose="02000503040000020004" pitchFamily="2" charset="0"/>
                  <a:cs typeface="Gotham Pro" panose="02000503040000020004" pitchFamily="2" charset="0"/>
                </a:rPr>
                <a:t>Руководителей структурных подразделений предприятий</a:t>
              </a:r>
            </a:p>
            <a:p>
              <a:endParaRPr lang="ru-RU" sz="2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E585D4-FB46-4238-8FD2-574304F6D10E}"/>
                </a:ext>
              </a:extLst>
            </p:cNvPr>
            <p:cNvSpPr txBox="1"/>
            <p:nvPr/>
          </p:nvSpPr>
          <p:spPr>
            <a:xfrm>
              <a:off x="3146074" y="184165"/>
              <a:ext cx="309267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РЕЗУЛЬТАТ ОБУЧЕНИЯ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sz="24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Освоите инструменты разработки и реализации эффективных производственных стратегий</a:t>
              </a: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Усилите свои управленческие компетенции</a:t>
              </a: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Повысите личную эффективность</a:t>
              </a:r>
            </a:p>
            <a:p>
              <a:pPr marL="285750" indent="-285750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Расширите сеть деловых контактов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2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CFBBB90-A10A-4E43-8CCD-AED708ABF3BD}"/>
              </a:ext>
            </a:extLst>
          </p:cNvPr>
          <p:cNvGrpSpPr/>
          <p:nvPr/>
        </p:nvGrpSpPr>
        <p:grpSpPr>
          <a:xfrm>
            <a:off x="5509840" y="4515258"/>
            <a:ext cx="821318" cy="1658353"/>
            <a:chOff x="4637600" y="3516385"/>
            <a:chExt cx="821318" cy="1658353"/>
          </a:xfrm>
        </p:grpSpPr>
        <p:sp>
          <p:nvSpPr>
            <p:cNvPr id="25" name="Стрелка: шеврон 24">
              <a:extLst>
                <a:ext uri="{FF2B5EF4-FFF2-40B4-BE49-F238E27FC236}">
                  <a16:creationId xmlns:a16="http://schemas.microsoft.com/office/drawing/2014/main" id="{7594AA64-4D2A-4203-9C6F-F402C791767F}"/>
                </a:ext>
              </a:extLst>
            </p:cNvPr>
            <p:cNvSpPr/>
            <p:nvPr/>
          </p:nvSpPr>
          <p:spPr>
            <a:xfrm>
              <a:off x="4637600" y="3516385"/>
              <a:ext cx="821318" cy="1658353"/>
            </a:xfrm>
            <a:prstGeom prst="chevron">
              <a:avLst>
                <a:gd name="adj" fmla="val 670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6" name="Стрелка: шеврон 25">
              <a:extLst>
                <a:ext uri="{FF2B5EF4-FFF2-40B4-BE49-F238E27FC236}">
                  <a16:creationId xmlns:a16="http://schemas.microsoft.com/office/drawing/2014/main" id="{77778262-6AFD-4519-96DC-53C20F8E17FE}"/>
                </a:ext>
              </a:extLst>
            </p:cNvPr>
            <p:cNvSpPr/>
            <p:nvPr/>
          </p:nvSpPr>
          <p:spPr>
            <a:xfrm>
              <a:off x="4667938" y="3813072"/>
              <a:ext cx="659139" cy="1064977"/>
            </a:xfrm>
            <a:prstGeom prst="chevron">
              <a:avLst>
                <a:gd name="adj" fmla="val 55448"/>
              </a:avLst>
            </a:prstGeom>
            <a:solidFill>
              <a:srgbClr val="D8391F"/>
            </a:solidFill>
            <a:ln>
              <a:solidFill>
                <a:srgbClr val="D839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315F118-9678-4DFA-BA70-E377E07F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33" y="21607"/>
            <a:ext cx="935355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D8391F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МВА «УПРАВЛЕНИЕ ПРОИЗВОДСТВОМ»</a:t>
            </a:r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b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endParaRPr lang="ru-RU" sz="3200" b="1" dirty="0">
              <a:solidFill>
                <a:srgbClr val="57AA46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57465" y="1181048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773868F-C52B-48E9-9407-B067341929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93" y="201210"/>
            <a:ext cx="1633159" cy="16331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983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4CD1FFC-503E-45F4-88F8-A66BAB45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93" r="827" b="13327"/>
          <a:stretch/>
        </p:blipFill>
        <p:spPr>
          <a:xfrm>
            <a:off x="-1" y="0"/>
            <a:ext cx="12210137" cy="686820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DBD8D6-F754-43E4-90C3-01D45E89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65" y="-139030"/>
            <a:ext cx="6359172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ЧЕМУ УЧИМ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E17268A-3457-4C3B-B139-EBE2C8F4F333}"/>
              </a:ext>
            </a:extLst>
          </p:cNvPr>
          <p:cNvSpPr txBox="1">
            <a:spLocks/>
          </p:cNvSpPr>
          <p:nvPr/>
        </p:nvSpPr>
        <p:spPr>
          <a:xfrm>
            <a:off x="333723" y="-347437"/>
            <a:ext cx="4296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B70DBEE-0FF3-4B3F-ADF0-39EBF71B6934}"/>
              </a:ext>
            </a:extLst>
          </p:cNvPr>
          <p:cNvGrpSpPr/>
          <p:nvPr/>
        </p:nvGrpSpPr>
        <p:grpSpPr>
          <a:xfrm>
            <a:off x="7863681" y="1192164"/>
            <a:ext cx="4081069" cy="3713302"/>
            <a:chOff x="10086892" y="1215420"/>
            <a:chExt cx="1922858" cy="3420191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2BB8503-EB82-4CC6-8BB0-A199BB5A9669}"/>
                </a:ext>
              </a:extLst>
            </p:cNvPr>
            <p:cNvSpPr/>
            <p:nvPr/>
          </p:nvSpPr>
          <p:spPr>
            <a:xfrm>
              <a:off x="10086914" y="1704808"/>
              <a:ext cx="1922835" cy="2930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495E7B5-0009-4D7E-9340-4399C2B59BDB}"/>
                </a:ext>
              </a:extLst>
            </p:cNvPr>
            <p:cNvSpPr/>
            <p:nvPr/>
          </p:nvSpPr>
          <p:spPr>
            <a:xfrm>
              <a:off x="10086892" y="1215420"/>
              <a:ext cx="1922858" cy="48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BABACB-94BF-477C-B7BF-510FEF150D6B}"/>
              </a:ext>
            </a:extLst>
          </p:cNvPr>
          <p:cNvGrpSpPr/>
          <p:nvPr/>
        </p:nvGrpSpPr>
        <p:grpSpPr>
          <a:xfrm>
            <a:off x="333722" y="1192164"/>
            <a:ext cx="7311275" cy="991685"/>
            <a:chOff x="6539037" y="1215419"/>
            <a:chExt cx="3444819" cy="991685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31FA571-D3E3-4265-BC87-5B05CB551222}"/>
                </a:ext>
              </a:extLst>
            </p:cNvPr>
            <p:cNvSpPr/>
            <p:nvPr/>
          </p:nvSpPr>
          <p:spPr>
            <a:xfrm>
              <a:off x="6577252" y="1531339"/>
              <a:ext cx="3406263" cy="675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833611D-13EE-4242-90FA-4B8858A9A5DD}"/>
                </a:ext>
              </a:extLst>
            </p:cNvPr>
            <p:cNvSpPr/>
            <p:nvPr/>
          </p:nvSpPr>
          <p:spPr>
            <a:xfrm>
              <a:off x="6577252" y="1215419"/>
              <a:ext cx="3406604" cy="315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30F5CA-15E0-4859-B16F-2D7DD94DA47D}"/>
                </a:ext>
              </a:extLst>
            </p:cNvPr>
            <p:cNvSpPr txBox="1"/>
            <p:nvPr/>
          </p:nvSpPr>
          <p:spPr>
            <a:xfrm>
              <a:off x="6607253" y="1231569"/>
              <a:ext cx="3271447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 МОДУЛЬ </a:t>
              </a:r>
              <a:r>
                <a:rPr lang="en-US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/</a:t>
              </a:r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 Вводный блок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8F42E8-A328-45B2-90C5-1998F91EE70D}"/>
                </a:ext>
              </a:extLst>
            </p:cNvPr>
            <p:cNvSpPr txBox="1"/>
            <p:nvPr/>
          </p:nvSpPr>
          <p:spPr>
            <a:xfrm>
              <a:off x="6539037" y="1589324"/>
              <a:ext cx="316057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Диагностика управленческих компетенций</a:t>
              </a:r>
            </a:p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Деловая среда бизнеса</a:t>
              </a:r>
              <a:endParaRPr lang="ru-RU" sz="105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A9E790-4220-4EFE-A8A0-185926D7C767}"/>
              </a:ext>
            </a:extLst>
          </p:cNvPr>
          <p:cNvSpPr txBox="1"/>
          <p:nvPr/>
        </p:nvSpPr>
        <p:spPr>
          <a:xfrm>
            <a:off x="7902429" y="1217742"/>
            <a:ext cx="4977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4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/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Личностное развитие </a:t>
            </a:r>
          </a:p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(тренинги по выбору)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349B6A-DAA8-481E-911B-CE4D9C438EB9}"/>
              </a:ext>
            </a:extLst>
          </p:cNvPr>
          <p:cNvGrpSpPr/>
          <p:nvPr/>
        </p:nvGrpSpPr>
        <p:grpSpPr>
          <a:xfrm>
            <a:off x="7798780" y="5005256"/>
            <a:ext cx="4261742" cy="1212107"/>
            <a:chOff x="7798780" y="4757606"/>
            <a:chExt cx="4261742" cy="1212107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CD66439-74D7-490E-9610-30887A110833}"/>
                </a:ext>
              </a:extLst>
            </p:cNvPr>
            <p:cNvSpPr/>
            <p:nvPr/>
          </p:nvSpPr>
          <p:spPr>
            <a:xfrm>
              <a:off x="7863681" y="4757606"/>
              <a:ext cx="4072350" cy="461633"/>
            </a:xfrm>
            <a:prstGeom prst="rect">
              <a:avLst/>
            </a:prstGeom>
            <a:solidFill>
              <a:srgbClr val="D839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DB63BA9-026F-4965-8B9F-45EF719A3E21}"/>
                </a:ext>
              </a:extLst>
            </p:cNvPr>
            <p:cNvSpPr/>
            <p:nvPr/>
          </p:nvSpPr>
          <p:spPr>
            <a:xfrm>
              <a:off x="7863681" y="5216513"/>
              <a:ext cx="4072350" cy="75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C5B836-A45C-48D8-9FAB-038E3BB61923}"/>
                </a:ext>
              </a:extLst>
            </p:cNvPr>
            <p:cNvSpPr txBox="1"/>
            <p:nvPr/>
          </p:nvSpPr>
          <p:spPr>
            <a:xfrm>
              <a:off x="7855898" y="4836491"/>
              <a:ext cx="41968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5</a:t>
              </a:r>
              <a:r>
                <a:rPr lang="ru-RU" sz="1300" b="1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МОДУЛЬ</a:t>
              </a:r>
              <a:r>
                <a:rPr lang="en-US" sz="130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en-US" sz="1300" b="1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/</a:t>
              </a:r>
              <a:r>
                <a:rPr lang="en-US" sz="130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ru-RU" sz="130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Итоговая аттестационная работа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60E69A-DCEE-4409-9B63-B604E1DC2097}"/>
                </a:ext>
              </a:extLst>
            </p:cNvPr>
            <p:cNvSpPr txBox="1"/>
            <p:nvPr/>
          </p:nvSpPr>
          <p:spPr>
            <a:xfrm>
              <a:off x="7798780" y="5238090"/>
              <a:ext cx="4261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Подготовка и защита итоговой                 аттестационной работы                                                    (по материалам своей компании)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63F6C31-377E-4364-8498-62707CDE8B66}"/>
              </a:ext>
            </a:extLst>
          </p:cNvPr>
          <p:cNvGrpSpPr/>
          <p:nvPr/>
        </p:nvGrpSpPr>
        <p:grpSpPr>
          <a:xfrm>
            <a:off x="333723" y="2332658"/>
            <a:ext cx="3529906" cy="4465757"/>
            <a:chOff x="4172298" y="2332658"/>
            <a:chExt cx="3529906" cy="4465757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1346051-9FE0-46F4-8195-966430CB9648}"/>
                </a:ext>
              </a:extLst>
            </p:cNvPr>
            <p:cNvSpPr/>
            <p:nvPr/>
          </p:nvSpPr>
          <p:spPr>
            <a:xfrm>
              <a:off x="4253905" y="2332658"/>
              <a:ext cx="3397105" cy="5122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C12B5CD-EB45-4DCE-B31B-DBA021668740}"/>
                </a:ext>
              </a:extLst>
            </p:cNvPr>
            <p:cNvSpPr/>
            <p:nvPr/>
          </p:nvSpPr>
          <p:spPr>
            <a:xfrm>
              <a:off x="4253908" y="2844889"/>
              <a:ext cx="3397101" cy="39059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9EC8AF-EA71-485B-82CD-43C77BE65C13}"/>
                </a:ext>
              </a:extLst>
            </p:cNvPr>
            <p:cNvSpPr txBox="1"/>
            <p:nvPr/>
          </p:nvSpPr>
          <p:spPr>
            <a:xfrm>
              <a:off x="4172298" y="2797320"/>
              <a:ext cx="3367009" cy="400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Экономика для менеджеров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Мировая экономика и международная бизнес-среда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Цифровая экономика и трансформация бизнеса,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Правовая среда бизнеса,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Бухгалтерский учет и отчетность,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Рынок ценных бумаг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Общий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Организационное поведение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Корпоративное управление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Стратегический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эффективностью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Инновационный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проектами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Имиджелогия</a:t>
              </a: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C57BE2-CFAB-4D22-BA18-E54523E7C5F0}"/>
                </a:ext>
              </a:extLst>
            </p:cNvPr>
            <p:cNvSpPr txBox="1"/>
            <p:nvPr/>
          </p:nvSpPr>
          <p:spPr>
            <a:xfrm>
              <a:off x="4297003" y="2447735"/>
              <a:ext cx="34052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2 МОДУЛЬ</a:t>
              </a:r>
              <a:r>
                <a:rPr lang="en-US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 /  </a:t>
              </a:r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Базовые дисциплины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4867D3-F90E-4617-ACEE-D48646FC396D}"/>
              </a:ext>
            </a:extLst>
          </p:cNvPr>
          <p:cNvSpPr txBox="1"/>
          <p:nvPr/>
        </p:nvSpPr>
        <p:spPr>
          <a:xfrm>
            <a:off x="7797528" y="1754002"/>
            <a:ext cx="3799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Эффективные навыки руководителя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Дизайн-мышление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Эффективная мотивация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стрессом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Ораторское мастерство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Актерское мастерство в бизнесе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Работа с токсичными сотрудниками эффективная презентация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Эмоциональный интеллект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Эффективные технологии продаж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Управленческие поединки,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временем и работоспособностью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Противодействие манипуляциям</a:t>
            </a:r>
            <a:endParaRPr lang="ru-RU" sz="4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AB96EF7-3BDB-4AFE-A5B9-34A3AEFC0CD3}"/>
              </a:ext>
            </a:extLst>
          </p:cNvPr>
          <p:cNvGrpSpPr/>
          <p:nvPr/>
        </p:nvGrpSpPr>
        <p:grpSpPr>
          <a:xfrm>
            <a:off x="3842851" y="2326303"/>
            <a:ext cx="4066808" cy="4411929"/>
            <a:chOff x="242401" y="2326303"/>
            <a:chExt cx="4066808" cy="4411929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2402C9C-DFC2-4A8F-A205-D07967226EA4}"/>
                </a:ext>
              </a:extLst>
            </p:cNvPr>
            <p:cNvSpPr/>
            <p:nvPr/>
          </p:nvSpPr>
          <p:spPr>
            <a:xfrm>
              <a:off x="414828" y="2837269"/>
              <a:ext cx="3630603" cy="179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A0CD4E4-E95A-4EDD-83D3-05B0D4426A0A}"/>
                </a:ext>
              </a:extLst>
            </p:cNvPr>
            <p:cNvSpPr/>
            <p:nvPr/>
          </p:nvSpPr>
          <p:spPr>
            <a:xfrm>
              <a:off x="414828" y="2326303"/>
              <a:ext cx="3630601" cy="510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24B61FB-5D3D-4C89-AF21-D40F3AB43DB2}"/>
                </a:ext>
              </a:extLst>
            </p:cNvPr>
            <p:cNvSpPr/>
            <p:nvPr/>
          </p:nvSpPr>
          <p:spPr>
            <a:xfrm>
              <a:off x="393692" y="4718472"/>
              <a:ext cx="3650132" cy="2019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CAEBC5-2C46-4FCE-949C-FBCC00441B42}"/>
                </a:ext>
              </a:extLst>
            </p:cNvPr>
            <p:cNvSpPr txBox="1"/>
            <p:nvPr/>
          </p:nvSpPr>
          <p:spPr>
            <a:xfrm>
              <a:off x="355614" y="2798590"/>
              <a:ext cx="317380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Бизнес-процессы</a:t>
              </a:r>
            </a:p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Производственные системы</a:t>
              </a:r>
            </a:p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Непрерывное улучшение (бережливое производство)</a:t>
              </a:r>
            </a:p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качеством</a:t>
              </a:r>
            </a:p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Мотивация и стимулирование персонала 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280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Организационно-управленческая конфликтология</a:t>
              </a:r>
              <a:endParaRPr lang="ru-RU" sz="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BD46CD-9FAA-4C6D-A8F9-0AFCF3319E50}"/>
                </a:ext>
              </a:extLst>
            </p:cNvPr>
            <p:cNvSpPr txBox="1"/>
            <p:nvPr/>
          </p:nvSpPr>
          <p:spPr>
            <a:xfrm>
              <a:off x="414826" y="2429768"/>
              <a:ext cx="389438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3 МОДУЛЬ</a:t>
              </a:r>
              <a:r>
                <a:rPr lang="en-US" sz="1300" dirty="0"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en-US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/</a:t>
              </a:r>
              <a:r>
                <a:rPr lang="en-US" sz="1300" dirty="0">
                  <a:latin typeface="Gotham Pro" panose="02000503040000020004" pitchFamily="2" charset="0"/>
                  <a:cs typeface="Gotham Pro" panose="02000503040000020004" pitchFamily="2" charset="0"/>
                </a:rPr>
                <a:t>  </a:t>
              </a:r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Специальные дисциплины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CEDC26-2245-466B-88C3-B635A61B4C01}"/>
                </a:ext>
              </a:extLst>
            </p:cNvPr>
            <p:cNvSpPr txBox="1"/>
            <p:nvPr/>
          </p:nvSpPr>
          <p:spPr>
            <a:xfrm>
              <a:off x="326171" y="5249876"/>
              <a:ext cx="39370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Бизнес-экскурсии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Книжный клуб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Клуб делового английского языка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Митапы</a:t>
              </a: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, круглые столы по                                              проблемам развития бизнеса и обмену опытом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6624D5-CD39-448A-AC8E-6CB464EE1858}"/>
                </a:ext>
              </a:extLst>
            </p:cNvPr>
            <p:cNvSpPr txBox="1"/>
            <p:nvPr/>
          </p:nvSpPr>
          <p:spPr>
            <a:xfrm>
              <a:off x="242401" y="4729992"/>
              <a:ext cx="3637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Мероприятия ВШМ</a:t>
              </a:r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86493" y="874660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A08BFBAA-32F6-454E-B9C3-4F0FD5E0BA22}"/>
              </a:ext>
            </a:extLst>
          </p:cNvPr>
          <p:cNvCxnSpPr>
            <a:cxnSpLocks/>
          </p:cNvCxnSpPr>
          <p:nvPr/>
        </p:nvCxnSpPr>
        <p:spPr>
          <a:xfrm>
            <a:off x="4021347" y="5064562"/>
            <a:ext cx="3632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6B72CAD-F183-4525-9EC6-561355EE3845}"/>
              </a:ext>
            </a:extLst>
          </p:cNvPr>
          <p:cNvSpPr txBox="1"/>
          <p:nvPr/>
        </p:nvSpPr>
        <p:spPr>
          <a:xfrm>
            <a:off x="5837547" y="6277876"/>
            <a:ext cx="79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450"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Международная стажировка </a:t>
            </a:r>
          </a:p>
          <a:p>
            <a:pPr marL="63450" algn="ctr"/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/оплачивается отдельно/</a:t>
            </a:r>
          </a:p>
        </p:txBody>
      </p:sp>
    </p:spTree>
    <p:extLst>
      <p:ext uri="{BB962C8B-B14F-4D97-AF65-F5344CB8AC3E}">
        <p14:creationId xmlns:p14="http://schemas.microsoft.com/office/powerpoint/2010/main" val="83863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2DB52-1D42-4CA0-BA47-44364C7F39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46" y="224933"/>
            <a:ext cx="1643743" cy="1643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8897BD-0A4E-4CF0-B8CF-180861877128}"/>
              </a:ext>
            </a:extLst>
          </p:cNvPr>
          <p:cNvSpPr/>
          <p:nvPr/>
        </p:nvSpPr>
        <p:spPr>
          <a:xfrm>
            <a:off x="699409" y="1420976"/>
            <a:ext cx="8754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Обучающиеся приобретают практические знания по всем аспектам управления бизнесом (финансы, менеджмент, маркетинг, управление персоналом, стратегия). Расширен блок финансовых дисциплин.</a:t>
            </a:r>
            <a:endParaRPr lang="ru-RU" sz="2400" dirty="0">
              <a:solidFill>
                <a:srgbClr val="000000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0F7E307-F1FE-4EAC-B936-0FB89DDF41D4}"/>
              </a:ext>
            </a:extLst>
          </p:cNvPr>
          <p:cNvGrpSpPr/>
          <p:nvPr/>
        </p:nvGrpSpPr>
        <p:grpSpPr>
          <a:xfrm>
            <a:off x="914132" y="3959441"/>
            <a:ext cx="11519962" cy="2954655"/>
            <a:chOff x="44744" y="184165"/>
            <a:chExt cx="6194006" cy="295465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6C643D-F299-4AF5-8FC2-77162A255732}"/>
                </a:ext>
              </a:extLst>
            </p:cNvPr>
            <p:cNvSpPr txBox="1"/>
            <p:nvPr/>
          </p:nvSpPr>
          <p:spPr>
            <a:xfrm>
              <a:off x="44744" y="187830"/>
              <a:ext cx="2408655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ДЛЯ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sz="24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Финансовых директоров</a:t>
              </a: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Собственников и руководителей компаний</a:t>
              </a: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Руководителей финансовых служб</a:t>
              </a: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Руководителей подразделений банков</a:t>
              </a:r>
            </a:p>
            <a:p>
              <a:endParaRPr lang="ru-RU" sz="2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E585D4-FB46-4238-8FD2-574304F6D10E}"/>
                </a:ext>
              </a:extLst>
            </p:cNvPr>
            <p:cNvSpPr txBox="1"/>
            <p:nvPr/>
          </p:nvSpPr>
          <p:spPr>
            <a:xfrm>
              <a:off x="3146074" y="184165"/>
              <a:ext cx="3092676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РЕЗУЛЬТАТ ОБУЧЕНИЯ</a:t>
              </a:r>
              <a:r>
                <a:rPr lang="en-US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:</a:t>
              </a:r>
              <a:endParaRPr lang="ru-RU" sz="24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Научитесь принимать эффективные финансовые решения</a:t>
              </a: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Усилите свои управленческие компетенции</a:t>
              </a: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Повысите личную эффективность</a:t>
              </a:r>
            </a:p>
            <a:p>
              <a:pPr marL="285750" indent="-285750">
                <a:lnSpc>
                  <a:spcPts val="2400"/>
                </a:lnSpc>
                <a:buFont typeface="Arial" panose="020B0604020202020204" pitchFamily="34" charset="0"/>
                <a:buChar char="•"/>
              </a:pPr>
              <a:r>
                <a:rPr lang="ru-RU" dirty="0">
                  <a:latin typeface="Gotham Pro" panose="02000503040000020004" pitchFamily="2" charset="0"/>
                  <a:cs typeface="Gotham Pro" panose="02000503040000020004" pitchFamily="2" charset="0"/>
                </a:rPr>
                <a:t>Приобретёте связи в профессиональном кругу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2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315F118-9678-4DFA-BA70-E377E07F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09" y="29657"/>
            <a:ext cx="8395607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57AA4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МВА «ФИНАНСЫ»</a:t>
            </a:r>
            <a:b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endParaRPr lang="ru-RU" sz="3200" b="1" dirty="0">
              <a:solidFill>
                <a:srgbClr val="57AA46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CFBBB90-A10A-4E43-8CCD-AED708ABF3BD}"/>
              </a:ext>
            </a:extLst>
          </p:cNvPr>
          <p:cNvGrpSpPr/>
          <p:nvPr/>
        </p:nvGrpSpPr>
        <p:grpSpPr>
          <a:xfrm>
            <a:off x="5509840" y="4515258"/>
            <a:ext cx="821318" cy="1658353"/>
            <a:chOff x="4637600" y="3516385"/>
            <a:chExt cx="821318" cy="1658353"/>
          </a:xfrm>
        </p:grpSpPr>
        <p:sp>
          <p:nvSpPr>
            <p:cNvPr id="25" name="Стрелка: шеврон 24">
              <a:extLst>
                <a:ext uri="{FF2B5EF4-FFF2-40B4-BE49-F238E27FC236}">
                  <a16:creationId xmlns:a16="http://schemas.microsoft.com/office/drawing/2014/main" id="{7594AA64-4D2A-4203-9C6F-F402C791767F}"/>
                </a:ext>
              </a:extLst>
            </p:cNvPr>
            <p:cNvSpPr/>
            <p:nvPr/>
          </p:nvSpPr>
          <p:spPr>
            <a:xfrm>
              <a:off x="4637600" y="3516385"/>
              <a:ext cx="821318" cy="1658353"/>
            </a:xfrm>
            <a:prstGeom prst="chevron">
              <a:avLst>
                <a:gd name="adj" fmla="val 670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6" name="Стрелка: шеврон 25">
              <a:extLst>
                <a:ext uri="{FF2B5EF4-FFF2-40B4-BE49-F238E27FC236}">
                  <a16:creationId xmlns:a16="http://schemas.microsoft.com/office/drawing/2014/main" id="{77778262-6AFD-4519-96DC-53C20F8E17FE}"/>
                </a:ext>
              </a:extLst>
            </p:cNvPr>
            <p:cNvSpPr/>
            <p:nvPr/>
          </p:nvSpPr>
          <p:spPr>
            <a:xfrm>
              <a:off x="4667938" y="3813072"/>
              <a:ext cx="659139" cy="1064977"/>
            </a:xfrm>
            <a:prstGeom prst="chevron">
              <a:avLst>
                <a:gd name="adj" fmla="val 55448"/>
              </a:avLst>
            </a:prstGeom>
            <a:solidFill>
              <a:srgbClr val="57AA46"/>
            </a:solidFill>
            <a:ln>
              <a:solidFill>
                <a:srgbClr val="57AA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86493" y="1181048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000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DBD8D6-F754-43E4-90C3-01D45E89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93" y="-147884"/>
            <a:ext cx="6359172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ЧЕМУ УЧИМ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E17268A-3457-4C3B-B139-EBE2C8F4F333}"/>
              </a:ext>
            </a:extLst>
          </p:cNvPr>
          <p:cNvSpPr txBox="1">
            <a:spLocks/>
          </p:cNvSpPr>
          <p:nvPr/>
        </p:nvSpPr>
        <p:spPr>
          <a:xfrm>
            <a:off x="333723" y="-347437"/>
            <a:ext cx="4296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72CAD-F183-4525-9EC6-561355EE3845}"/>
              </a:ext>
            </a:extLst>
          </p:cNvPr>
          <p:cNvSpPr txBox="1"/>
          <p:nvPr/>
        </p:nvSpPr>
        <p:spPr>
          <a:xfrm>
            <a:off x="5632944" y="6288527"/>
            <a:ext cx="792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450"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Международная стажировка </a:t>
            </a:r>
          </a:p>
          <a:p>
            <a:pPr marL="63450" algn="ctr"/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/оплачивается отдельно/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B70DBEE-0FF3-4B3F-ADF0-39EBF71B6934}"/>
              </a:ext>
            </a:extLst>
          </p:cNvPr>
          <p:cNvGrpSpPr/>
          <p:nvPr/>
        </p:nvGrpSpPr>
        <p:grpSpPr>
          <a:xfrm>
            <a:off x="7863681" y="1192164"/>
            <a:ext cx="4081069" cy="3713302"/>
            <a:chOff x="10086892" y="1215420"/>
            <a:chExt cx="1922858" cy="3420191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2BB8503-EB82-4CC6-8BB0-A199BB5A9669}"/>
                </a:ext>
              </a:extLst>
            </p:cNvPr>
            <p:cNvSpPr/>
            <p:nvPr/>
          </p:nvSpPr>
          <p:spPr>
            <a:xfrm>
              <a:off x="10086914" y="1704808"/>
              <a:ext cx="1922835" cy="2930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495E7B5-0009-4D7E-9340-4399C2B59BDB}"/>
                </a:ext>
              </a:extLst>
            </p:cNvPr>
            <p:cNvSpPr/>
            <p:nvPr/>
          </p:nvSpPr>
          <p:spPr>
            <a:xfrm>
              <a:off x="10086892" y="1215420"/>
              <a:ext cx="1922858" cy="48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BABACB-94BF-477C-B7BF-510FEF150D6B}"/>
              </a:ext>
            </a:extLst>
          </p:cNvPr>
          <p:cNvGrpSpPr/>
          <p:nvPr/>
        </p:nvGrpSpPr>
        <p:grpSpPr>
          <a:xfrm>
            <a:off x="414830" y="1192164"/>
            <a:ext cx="7230168" cy="991685"/>
            <a:chOff x="6577252" y="1215419"/>
            <a:chExt cx="3406604" cy="991685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31FA571-D3E3-4265-BC87-5B05CB551222}"/>
                </a:ext>
              </a:extLst>
            </p:cNvPr>
            <p:cNvSpPr/>
            <p:nvPr/>
          </p:nvSpPr>
          <p:spPr>
            <a:xfrm>
              <a:off x="6577252" y="1531339"/>
              <a:ext cx="3406263" cy="675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833611D-13EE-4242-90FA-4B8858A9A5DD}"/>
                </a:ext>
              </a:extLst>
            </p:cNvPr>
            <p:cNvSpPr/>
            <p:nvPr/>
          </p:nvSpPr>
          <p:spPr>
            <a:xfrm>
              <a:off x="6577252" y="1215419"/>
              <a:ext cx="3406604" cy="315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30F5CA-15E0-4859-B16F-2D7DD94DA47D}"/>
                </a:ext>
              </a:extLst>
            </p:cNvPr>
            <p:cNvSpPr txBox="1"/>
            <p:nvPr/>
          </p:nvSpPr>
          <p:spPr>
            <a:xfrm>
              <a:off x="6607253" y="1222425"/>
              <a:ext cx="3271447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 МОДУЛЬ </a:t>
              </a:r>
              <a:r>
                <a:rPr lang="en-US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/</a:t>
              </a:r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 Вводный блок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A9E790-4220-4EFE-A8A0-185926D7C767}"/>
              </a:ext>
            </a:extLst>
          </p:cNvPr>
          <p:cNvSpPr txBox="1"/>
          <p:nvPr/>
        </p:nvSpPr>
        <p:spPr>
          <a:xfrm>
            <a:off x="8004901" y="1200273"/>
            <a:ext cx="4977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4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 МОДУЛЬ</a:t>
            </a:r>
            <a:r>
              <a:rPr lang="en-US" sz="1300" dirty="0">
                <a:latin typeface="Gotham Pro" panose="02000503040000020004" pitchFamily="2" charset="0"/>
                <a:cs typeface="Gotham Pro" panose="02000503040000020004" pitchFamily="2" charset="0"/>
              </a:rPr>
              <a:t> / </a:t>
            </a:r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Личностное развитие </a:t>
            </a:r>
          </a:p>
          <a:p>
            <a:r>
              <a:rPr lang="ru-RU" sz="1300" b="1" dirty="0">
                <a:latin typeface="Gotham Pro" panose="02000503040000020004" pitchFamily="2" charset="0"/>
                <a:cs typeface="Gotham Pro" panose="02000503040000020004" pitchFamily="2" charset="0"/>
              </a:rPr>
              <a:t>(тренинги по выбору)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349B6A-DAA8-481E-911B-CE4D9C438EB9}"/>
              </a:ext>
            </a:extLst>
          </p:cNvPr>
          <p:cNvGrpSpPr/>
          <p:nvPr/>
        </p:nvGrpSpPr>
        <p:grpSpPr>
          <a:xfrm>
            <a:off x="7849295" y="5005256"/>
            <a:ext cx="4526166" cy="1212107"/>
            <a:chOff x="7849295" y="4757606"/>
            <a:chExt cx="4526166" cy="1212107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CD66439-74D7-490E-9610-30887A110833}"/>
                </a:ext>
              </a:extLst>
            </p:cNvPr>
            <p:cNvSpPr/>
            <p:nvPr/>
          </p:nvSpPr>
          <p:spPr>
            <a:xfrm>
              <a:off x="7863681" y="4757606"/>
              <a:ext cx="4072350" cy="461633"/>
            </a:xfrm>
            <a:prstGeom prst="rect">
              <a:avLst/>
            </a:prstGeom>
            <a:solidFill>
              <a:srgbClr val="57AA4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DDB63BA9-026F-4965-8B9F-45EF719A3E21}"/>
                </a:ext>
              </a:extLst>
            </p:cNvPr>
            <p:cNvSpPr/>
            <p:nvPr/>
          </p:nvSpPr>
          <p:spPr>
            <a:xfrm>
              <a:off x="7863681" y="5216513"/>
              <a:ext cx="4072350" cy="75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C5B836-A45C-48D8-9FAB-038E3BB61923}"/>
                </a:ext>
              </a:extLst>
            </p:cNvPr>
            <p:cNvSpPr txBox="1"/>
            <p:nvPr/>
          </p:nvSpPr>
          <p:spPr>
            <a:xfrm>
              <a:off x="7849295" y="4837041"/>
              <a:ext cx="45261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5</a:t>
              </a:r>
              <a:r>
                <a:rPr lang="ru-RU" sz="1300" b="1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МОДУЛЬ</a:t>
              </a:r>
              <a:r>
                <a:rPr lang="en-US" sz="130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en-US" sz="1300" b="1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/</a:t>
              </a:r>
              <a:r>
                <a:rPr lang="en-US" sz="130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ru-RU" sz="1300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Итоговая аттестационная работа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60E69A-DCEE-4409-9B63-B604E1DC2097}"/>
                </a:ext>
              </a:extLst>
            </p:cNvPr>
            <p:cNvSpPr txBox="1"/>
            <p:nvPr/>
          </p:nvSpPr>
          <p:spPr>
            <a:xfrm>
              <a:off x="7849295" y="5244174"/>
              <a:ext cx="4261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Подготовка и защита итоговой                 аттестационной работы                                                    (по материалам своей компании)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63F6C31-377E-4364-8498-62707CDE8B66}"/>
              </a:ext>
            </a:extLst>
          </p:cNvPr>
          <p:cNvGrpSpPr/>
          <p:nvPr/>
        </p:nvGrpSpPr>
        <p:grpSpPr>
          <a:xfrm>
            <a:off x="374087" y="2332658"/>
            <a:ext cx="3656194" cy="4435755"/>
            <a:chOff x="4212662" y="2332658"/>
            <a:chExt cx="3656194" cy="443575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1346051-9FE0-46F4-8195-966430CB9648}"/>
                </a:ext>
              </a:extLst>
            </p:cNvPr>
            <p:cNvSpPr/>
            <p:nvPr/>
          </p:nvSpPr>
          <p:spPr>
            <a:xfrm>
              <a:off x="4253905" y="2332658"/>
              <a:ext cx="3397105" cy="5122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C12B5CD-EB45-4DCE-B31B-DBA021668740}"/>
                </a:ext>
              </a:extLst>
            </p:cNvPr>
            <p:cNvSpPr/>
            <p:nvPr/>
          </p:nvSpPr>
          <p:spPr>
            <a:xfrm>
              <a:off x="4253908" y="2844889"/>
              <a:ext cx="3397101" cy="39059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9EC8AF-EA71-485B-82CD-43C77BE65C13}"/>
                </a:ext>
              </a:extLst>
            </p:cNvPr>
            <p:cNvSpPr txBox="1"/>
            <p:nvPr/>
          </p:nvSpPr>
          <p:spPr>
            <a:xfrm>
              <a:off x="4212662" y="2798095"/>
              <a:ext cx="336700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Экономика для менеджеров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Мировая экономика и международная бизнес-среда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Цифровая экономика и трансформация бизнеса,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Правовая среда бизнеса,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Бухгалтерский учет и отчетность,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анализ,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Рынок ценных бумаг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Общий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Организационное поведение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Корпоративное управление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Стратегический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эффективностью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Инновационный 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проектами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Имиджелогия</a:t>
              </a: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C57BE2-CFAB-4D22-BA18-E54523E7C5F0}"/>
                </a:ext>
              </a:extLst>
            </p:cNvPr>
            <p:cNvSpPr txBox="1"/>
            <p:nvPr/>
          </p:nvSpPr>
          <p:spPr>
            <a:xfrm>
              <a:off x="4317079" y="2438626"/>
              <a:ext cx="355177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2 МОДУЛЬ</a:t>
              </a:r>
              <a:r>
                <a:rPr lang="en-US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 /  </a:t>
              </a:r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Базовые дисциплины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4867D3-F90E-4617-ACEE-D48646FC396D}"/>
              </a:ext>
            </a:extLst>
          </p:cNvPr>
          <p:cNvSpPr txBox="1"/>
          <p:nvPr/>
        </p:nvSpPr>
        <p:spPr>
          <a:xfrm>
            <a:off x="7854347" y="1787748"/>
            <a:ext cx="382174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08000"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исполнением, 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Эмоциональный интеллект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Эффективные навыки руководителя, 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Профилактика профессионального выгорания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Управленческие поединки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стрессом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Дизайн-мышление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Ораторское мастерство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Актерское мастерство в бизнесе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Работа с токсичными сотрудниками 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Эффективная презентация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Противодействие манипуляциям</a:t>
            </a:r>
            <a:endParaRPr lang="en-US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080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временем и работоспособностью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AB96EF7-3BDB-4AFE-A5B9-34A3AEFC0CD3}"/>
              </a:ext>
            </a:extLst>
          </p:cNvPr>
          <p:cNvGrpSpPr/>
          <p:nvPr/>
        </p:nvGrpSpPr>
        <p:grpSpPr>
          <a:xfrm>
            <a:off x="3826379" y="2327141"/>
            <a:ext cx="4113054" cy="4549170"/>
            <a:chOff x="225929" y="2326303"/>
            <a:chExt cx="4113054" cy="400431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2402C9C-DFC2-4A8F-A205-D07967226EA4}"/>
                </a:ext>
              </a:extLst>
            </p:cNvPr>
            <p:cNvSpPr/>
            <p:nvPr/>
          </p:nvSpPr>
          <p:spPr>
            <a:xfrm>
              <a:off x="414828" y="2837270"/>
              <a:ext cx="3630603" cy="1784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A0CD4E4-E95A-4EDD-83D3-05B0D4426A0A}"/>
                </a:ext>
              </a:extLst>
            </p:cNvPr>
            <p:cNvSpPr/>
            <p:nvPr/>
          </p:nvSpPr>
          <p:spPr>
            <a:xfrm>
              <a:off x="414828" y="2326303"/>
              <a:ext cx="3630601" cy="510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24B61FB-5D3D-4C89-AF21-D40F3AB43DB2}"/>
                </a:ext>
              </a:extLst>
            </p:cNvPr>
            <p:cNvSpPr/>
            <p:nvPr/>
          </p:nvSpPr>
          <p:spPr>
            <a:xfrm>
              <a:off x="403932" y="4794539"/>
              <a:ext cx="3637254" cy="1423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CAEBC5-2C46-4FCE-949C-FBCC00441B42}"/>
                </a:ext>
              </a:extLst>
            </p:cNvPr>
            <p:cNvSpPr txBox="1"/>
            <p:nvPr/>
          </p:nvSpPr>
          <p:spPr>
            <a:xfrm>
              <a:off x="358493" y="2852290"/>
              <a:ext cx="317380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Управленческий учет, 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менеджмент (продвинутый)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Инвестиционный анализ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ценообразование бюджетирование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стоимостью компании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Международные стандарты финансовой отчетности</a:t>
              </a:r>
              <a:endParaRPr lang="ru-RU" sz="10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BD46CD-9FAA-4C6D-A8F9-0AFCF3319E50}"/>
                </a:ext>
              </a:extLst>
            </p:cNvPr>
            <p:cNvSpPr txBox="1"/>
            <p:nvPr/>
          </p:nvSpPr>
          <p:spPr>
            <a:xfrm>
              <a:off x="398204" y="2439899"/>
              <a:ext cx="3642982" cy="257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3 МОДУЛЬ</a:t>
              </a:r>
              <a:r>
                <a:rPr lang="en-US" sz="1300" dirty="0"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  <a:r>
                <a:rPr lang="en-US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/</a:t>
              </a:r>
              <a:r>
                <a:rPr lang="en-US" sz="1300" dirty="0">
                  <a:latin typeface="Gotham Pro" panose="02000503040000020004" pitchFamily="2" charset="0"/>
                  <a:cs typeface="Gotham Pro" panose="02000503040000020004" pitchFamily="2" charset="0"/>
                </a:rPr>
                <a:t>  </a:t>
              </a:r>
              <a:r>
                <a:rPr lang="ru-RU" sz="13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Специальные дисциплины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CEDC26-2245-466B-88C3-B635A61B4C01}"/>
                </a:ext>
              </a:extLst>
            </p:cNvPr>
            <p:cNvSpPr txBox="1"/>
            <p:nvPr/>
          </p:nvSpPr>
          <p:spPr>
            <a:xfrm>
              <a:off x="348305" y="5130288"/>
              <a:ext cx="39906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Бизнес-экскурсии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Книжный клуб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Клуб делового английского языка</a:t>
              </a:r>
            </a:p>
            <a:p>
              <a:pPr marL="171450" indent="-108000">
                <a:buFont typeface="Arial" panose="020B0604020202020204" pitchFamily="34" charset="0"/>
                <a:buChar char="•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Митапы</a:t>
              </a: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, круглые столы по                                              проблемам развития бизнеса и обмену опытом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6624D5-CD39-448A-AC8E-6CB464EE1858}"/>
                </a:ext>
              </a:extLst>
            </p:cNvPr>
            <p:cNvSpPr txBox="1"/>
            <p:nvPr/>
          </p:nvSpPr>
          <p:spPr>
            <a:xfrm>
              <a:off x="225929" y="4824025"/>
              <a:ext cx="3637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Мероприятия ВШМ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A08BFBAA-32F6-454E-B9C3-4F0FD5E0BA22}"/>
                </a:ext>
              </a:extLst>
            </p:cNvPr>
            <p:cNvCxnSpPr>
              <a:cxnSpLocks/>
            </p:cNvCxnSpPr>
            <p:nvPr/>
          </p:nvCxnSpPr>
          <p:spPr>
            <a:xfrm>
              <a:off x="420897" y="5112687"/>
              <a:ext cx="36324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86493" y="874660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38F42E8-A328-45B2-90C5-1998F91EE70D}"/>
              </a:ext>
            </a:extLst>
          </p:cNvPr>
          <p:cNvSpPr txBox="1"/>
          <p:nvPr/>
        </p:nvSpPr>
        <p:spPr>
          <a:xfrm>
            <a:off x="333722" y="1566069"/>
            <a:ext cx="670799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2800" indent="-10800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Диагностика управленческих компетенций</a:t>
            </a:r>
          </a:p>
          <a:p>
            <a:pPr marL="172800" indent="-10800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Деловая среда бизнеса</a:t>
            </a:r>
            <a:endParaRPr lang="ru-RU" sz="105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83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27F78571-22B2-48D6-8421-C97EEE0A61A3}"/>
              </a:ext>
            </a:extLst>
          </p:cNvPr>
          <p:cNvSpPr txBox="1">
            <a:spLocks/>
          </p:cNvSpPr>
          <p:nvPr/>
        </p:nvSpPr>
        <p:spPr>
          <a:xfrm>
            <a:off x="461735" y="-869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ИТОГ ОБУЧЕНИЯ НА ПРОГРАММАХ МВА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AAB6112-C8D5-4A78-B535-9953176A8BF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898706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66BE5E8-844D-4677-ABE6-167D4C175D8A}"/>
              </a:ext>
            </a:extLst>
          </p:cNvPr>
          <p:cNvGrpSpPr/>
          <p:nvPr/>
        </p:nvGrpSpPr>
        <p:grpSpPr>
          <a:xfrm>
            <a:off x="6096000" y="1732517"/>
            <a:ext cx="5956980" cy="4349208"/>
            <a:chOff x="2616084" y="1333606"/>
            <a:chExt cx="8809142" cy="6431579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08322E50-187C-4B96-A9FE-F0014A3DFB8E}"/>
                </a:ext>
              </a:extLst>
            </p:cNvPr>
            <p:cNvGrpSpPr/>
            <p:nvPr/>
          </p:nvGrpSpPr>
          <p:grpSpPr>
            <a:xfrm>
              <a:off x="2996458" y="1718779"/>
              <a:ext cx="8076127" cy="5683098"/>
              <a:chOff x="2266307" y="2026556"/>
              <a:chExt cx="8076127" cy="5683098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E84A0962-AD14-4306-A8D4-61DD229BE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678" b="38750"/>
              <a:stretch/>
            </p:blipFill>
            <p:spPr>
              <a:xfrm>
                <a:off x="2266307" y="2026556"/>
                <a:ext cx="8076127" cy="5683098"/>
              </a:xfrm>
              <a:prstGeom prst="rect">
                <a:avLst/>
              </a:prstGeom>
            </p:spPr>
          </p:pic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667D1A19-3FFF-4CB6-92A7-3FD524E8599D}"/>
                  </a:ext>
                </a:extLst>
              </p:cNvPr>
              <p:cNvSpPr/>
              <p:nvPr/>
            </p:nvSpPr>
            <p:spPr>
              <a:xfrm>
                <a:off x="3676650" y="4605995"/>
                <a:ext cx="1404381" cy="327955"/>
              </a:xfrm>
              <a:prstGeom prst="rect">
                <a:avLst/>
              </a:prstGeom>
              <a:pattFill prst="wdUpDiag">
                <a:fgClr>
                  <a:srgbClr val="D80E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CC95B8F5-E3F4-48B5-A24B-1EFADFDD63E3}"/>
                  </a:ext>
                </a:extLst>
              </p:cNvPr>
              <p:cNvSpPr/>
              <p:nvPr/>
            </p:nvSpPr>
            <p:spPr>
              <a:xfrm>
                <a:off x="7543800" y="3429000"/>
                <a:ext cx="733425" cy="228601"/>
              </a:xfrm>
              <a:prstGeom prst="rect">
                <a:avLst/>
              </a:prstGeom>
              <a:pattFill prst="wdUpDiag">
                <a:fgClr>
                  <a:srgbClr val="D80E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4B9C8D7A-58B2-42B2-B7BE-A4925FD6D7DA}"/>
                  </a:ext>
                </a:extLst>
              </p:cNvPr>
              <p:cNvSpPr/>
              <p:nvPr/>
            </p:nvSpPr>
            <p:spPr>
              <a:xfrm>
                <a:off x="8514672" y="3429000"/>
                <a:ext cx="733425" cy="228601"/>
              </a:xfrm>
              <a:prstGeom prst="rect">
                <a:avLst/>
              </a:prstGeom>
              <a:pattFill prst="wdUpDiag">
                <a:fgClr>
                  <a:srgbClr val="D80E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C441E8E-7257-44C8-815C-4A0D7D7E4934}"/>
                  </a:ext>
                </a:extLst>
              </p:cNvPr>
              <p:cNvSpPr/>
              <p:nvPr/>
            </p:nvSpPr>
            <p:spPr>
              <a:xfrm>
                <a:off x="7910512" y="3009901"/>
                <a:ext cx="900113" cy="388290"/>
              </a:xfrm>
              <a:prstGeom prst="rect">
                <a:avLst/>
              </a:prstGeom>
              <a:pattFill prst="wdUpDiag">
                <a:fgClr>
                  <a:srgbClr val="D80E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оловина рамки 29">
              <a:extLst>
                <a:ext uri="{FF2B5EF4-FFF2-40B4-BE49-F238E27FC236}">
                  <a16:creationId xmlns:a16="http://schemas.microsoft.com/office/drawing/2014/main" id="{EF87328C-F148-4A76-A136-311EC1382761}"/>
                </a:ext>
              </a:extLst>
            </p:cNvPr>
            <p:cNvSpPr/>
            <p:nvPr/>
          </p:nvSpPr>
          <p:spPr>
            <a:xfrm>
              <a:off x="2616200" y="1363774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" name="Половина рамки 40">
              <a:extLst>
                <a:ext uri="{FF2B5EF4-FFF2-40B4-BE49-F238E27FC236}">
                  <a16:creationId xmlns:a16="http://schemas.microsoft.com/office/drawing/2014/main" id="{56D7A3E1-144A-405D-B07E-DA9261E6E1AB}"/>
                </a:ext>
              </a:extLst>
            </p:cNvPr>
            <p:cNvSpPr/>
            <p:nvPr/>
          </p:nvSpPr>
          <p:spPr>
            <a:xfrm rot="16200000">
              <a:off x="2569253" y="6392791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" name="Половина рамки 41">
              <a:extLst>
                <a:ext uri="{FF2B5EF4-FFF2-40B4-BE49-F238E27FC236}">
                  <a16:creationId xmlns:a16="http://schemas.microsoft.com/office/drawing/2014/main" id="{772E733B-5C4F-443C-BDE7-538740348AE4}"/>
                </a:ext>
              </a:extLst>
            </p:cNvPr>
            <p:cNvSpPr/>
            <p:nvPr/>
          </p:nvSpPr>
          <p:spPr>
            <a:xfrm rot="5400000">
              <a:off x="10052832" y="1380437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3" name="Половина рамки 42">
              <a:extLst>
                <a:ext uri="{FF2B5EF4-FFF2-40B4-BE49-F238E27FC236}">
                  <a16:creationId xmlns:a16="http://schemas.microsoft.com/office/drawing/2014/main" id="{25477AE8-560D-41E2-BB1D-ACBB25BECB60}"/>
                </a:ext>
              </a:extLst>
            </p:cNvPr>
            <p:cNvSpPr/>
            <p:nvPr/>
          </p:nvSpPr>
          <p:spPr>
            <a:xfrm rot="16200000" flipV="1">
              <a:off x="10012395" y="6392791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8EF0E6-CD60-40EC-B539-25AACBF67E24}"/>
              </a:ext>
            </a:extLst>
          </p:cNvPr>
          <p:cNvSpPr txBox="1"/>
          <p:nvPr/>
        </p:nvSpPr>
        <p:spPr>
          <a:xfrm>
            <a:off x="471712" y="1942365"/>
            <a:ext cx="565362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Выполняете итоговую аттестационную работу</a:t>
            </a:r>
            <a:b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Выполняется в  форме проекта, в котором вы решаете актуальные и стратегически значимые проблемы своей компании. Проект защищается перед комиссией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1A2835-C5B7-4E97-8A44-98103996DBA4}"/>
              </a:ext>
            </a:extLst>
          </p:cNvPr>
          <p:cNvSpPr txBox="1"/>
          <p:nvPr/>
        </p:nvSpPr>
        <p:spPr>
          <a:xfrm>
            <a:off x="471712" y="4290867"/>
            <a:ext cx="5413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Получаете диплом МВА</a:t>
            </a:r>
            <a:endParaRPr lang="ru-RU" sz="12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Диплом со степенью Мастера делового администрирования подтверждает квалификацию компетентного управленца и повышает вашу стоимость на рынке труда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093BBE-915A-424F-8519-6A5FDEF9B2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2526" r="2886"/>
          <a:stretch/>
        </p:blipFill>
        <p:spPr>
          <a:xfrm>
            <a:off x="6344032" y="2002456"/>
            <a:ext cx="5461294" cy="382411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D0C293-1192-43E8-8EC9-721F9A096851}"/>
              </a:ext>
            </a:extLst>
          </p:cNvPr>
          <p:cNvSpPr/>
          <p:nvPr/>
        </p:nvSpPr>
        <p:spPr>
          <a:xfrm>
            <a:off x="9935652" y="2658449"/>
            <a:ext cx="896382" cy="262572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0C5487F-E7BA-4335-8022-72D50BFD4F8C}"/>
              </a:ext>
            </a:extLst>
          </p:cNvPr>
          <p:cNvSpPr/>
          <p:nvPr/>
        </p:nvSpPr>
        <p:spPr>
          <a:xfrm>
            <a:off x="7306931" y="3727282"/>
            <a:ext cx="678829" cy="221772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22E3FF1-CF7A-4A38-8D40-C0D374E45B6A}"/>
              </a:ext>
            </a:extLst>
          </p:cNvPr>
          <p:cNvSpPr/>
          <p:nvPr/>
        </p:nvSpPr>
        <p:spPr>
          <a:xfrm>
            <a:off x="9834633" y="2921578"/>
            <a:ext cx="532778" cy="229829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5DCAD07-C28A-431F-9388-914AD2979858}"/>
              </a:ext>
            </a:extLst>
          </p:cNvPr>
          <p:cNvSpPr/>
          <p:nvPr/>
        </p:nvSpPr>
        <p:spPr>
          <a:xfrm>
            <a:off x="10516869" y="2921577"/>
            <a:ext cx="532778" cy="229829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8618A5-C390-4988-85EE-E65071B4FD1C}"/>
              </a:ext>
            </a:extLst>
          </p:cNvPr>
          <p:cNvSpPr/>
          <p:nvPr/>
        </p:nvSpPr>
        <p:spPr>
          <a:xfrm>
            <a:off x="10659292" y="4777785"/>
            <a:ext cx="1039506" cy="229828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4AF701-B566-4BD4-84C1-286084B66461}"/>
              </a:ext>
            </a:extLst>
          </p:cNvPr>
          <p:cNvSpPr txBox="1"/>
          <p:nvPr/>
        </p:nvSpPr>
        <p:spPr>
          <a:xfrm>
            <a:off x="471712" y="6205291"/>
            <a:ext cx="516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Gotham Pro" panose="02000503040000020004" pitchFamily="2" charset="0"/>
                <a:cs typeface="Gotham Pro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Посмотреть, как прошло обучение прошлого потока</a:t>
            </a:r>
            <a:endParaRPr lang="ru-RU" sz="1400" u="sng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A65B6D5-6684-4E9A-B452-32413F7E4E90}"/>
              </a:ext>
            </a:extLst>
          </p:cNvPr>
          <p:cNvSpPr/>
          <p:nvPr/>
        </p:nvSpPr>
        <p:spPr>
          <a:xfrm>
            <a:off x="7367891" y="4702462"/>
            <a:ext cx="461116" cy="150646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A0A7407-E398-4E7C-A4C4-BF5EBA3D4C9F}"/>
              </a:ext>
            </a:extLst>
          </p:cNvPr>
          <p:cNvSpPr/>
          <p:nvPr/>
        </p:nvSpPr>
        <p:spPr>
          <a:xfrm>
            <a:off x="10101022" y="3617004"/>
            <a:ext cx="731012" cy="120264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6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2A71DF7-D1FD-4A23-BA72-601FB33DD85D}"/>
              </a:ext>
            </a:extLst>
          </p:cNvPr>
          <p:cNvGrpSpPr/>
          <p:nvPr/>
        </p:nvGrpSpPr>
        <p:grpSpPr>
          <a:xfrm>
            <a:off x="660653" y="2267420"/>
            <a:ext cx="11150346" cy="2380551"/>
            <a:chOff x="635000" y="1575447"/>
            <a:chExt cx="10922000" cy="241685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227903F-9BE8-4188-8DCB-DF6034D27E4B}"/>
                </a:ext>
              </a:extLst>
            </p:cNvPr>
            <p:cNvSpPr/>
            <p:nvPr/>
          </p:nvSpPr>
          <p:spPr>
            <a:xfrm>
              <a:off x="635000" y="2156356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latin typeface="Raleway"/>
                </a:rPr>
                <a:t>Обучаем руководителей и предпринимателей </a:t>
              </a:r>
              <a:endParaRPr lang="en-US" sz="2400" b="1" dirty="0">
                <a:solidFill>
                  <a:srgbClr val="000000"/>
                </a:solidFill>
                <a:latin typeface="Raleway"/>
              </a:endParaRPr>
            </a:p>
            <a:p>
              <a:r>
                <a:rPr lang="ru-RU" sz="2400" b="1" dirty="0">
                  <a:solidFill>
                    <a:srgbClr val="000000"/>
                  </a:solidFill>
                  <a:latin typeface="Raleway"/>
                </a:rPr>
                <a:t>управлению бизнесом</a:t>
              </a:r>
              <a:endParaRPr lang="ru-RU" sz="240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8CE01B4-4746-4C08-8933-D4B73D8FA51F}"/>
                </a:ext>
              </a:extLst>
            </p:cNvPr>
            <p:cNvSpPr/>
            <p:nvPr/>
          </p:nvSpPr>
          <p:spPr>
            <a:xfrm>
              <a:off x="6096000" y="2278319"/>
              <a:ext cx="3048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solidFill>
                    <a:srgbClr val="000000"/>
                  </a:solidFill>
                  <a:latin typeface="Raleway"/>
                </a:rPr>
                <a:t>Реализуем самый широкий спектр программ бизнес-образования в ПФО</a:t>
              </a:r>
              <a:endParaRPr lang="ru-RU" sz="1600" dirty="0"/>
            </a:p>
          </p:txBody>
        </p:sp>
        <p:pic>
          <p:nvPicPr>
            <p:cNvPr id="1026" name="Picture 2" descr="http://mba-samara.ru/img/vagin.jpg">
              <a:extLst>
                <a:ext uri="{FF2B5EF4-FFF2-40B4-BE49-F238E27FC236}">
                  <a16:creationId xmlns:a16="http://schemas.microsoft.com/office/drawing/2014/main" id="{45ACBC47-5B51-4D2E-B2FE-61142F9B8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0714" y="1855341"/>
              <a:ext cx="2046286" cy="2046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C71CB50A-9D91-401A-9391-709FC83EA425}"/>
                </a:ext>
              </a:extLst>
            </p:cNvPr>
            <p:cNvCxnSpPr>
              <a:cxnSpLocks/>
            </p:cNvCxnSpPr>
            <p:nvPr/>
          </p:nvCxnSpPr>
          <p:spPr>
            <a:xfrm>
              <a:off x="635000" y="1855341"/>
              <a:ext cx="873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9949A27-BB96-49DC-A49E-CD0334EC5CB5}"/>
                </a:ext>
              </a:extLst>
            </p:cNvPr>
            <p:cNvCxnSpPr>
              <a:cxnSpLocks/>
            </p:cNvCxnSpPr>
            <p:nvPr/>
          </p:nvCxnSpPr>
          <p:spPr>
            <a:xfrm>
              <a:off x="635000" y="3901627"/>
              <a:ext cx="88042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4C4F87C-A7F9-4E0B-89E8-F472C01F1ABE}"/>
                </a:ext>
              </a:extLst>
            </p:cNvPr>
            <p:cNvSpPr/>
            <p:nvPr/>
          </p:nvSpPr>
          <p:spPr>
            <a:xfrm>
              <a:off x="5143926" y="1575447"/>
              <a:ext cx="940886" cy="241685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93CD63C-8FF5-480D-B961-352032DE5785}"/>
              </a:ext>
            </a:extLst>
          </p:cNvPr>
          <p:cNvGrpSpPr/>
          <p:nvPr/>
        </p:nvGrpSpPr>
        <p:grpSpPr>
          <a:xfrm>
            <a:off x="-823866" y="4561489"/>
            <a:ext cx="13015865" cy="2464627"/>
            <a:chOff x="-1224894" y="4229500"/>
            <a:chExt cx="14327170" cy="2629963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353AA134-A9B7-4DF3-A395-54CAD2C739B3}"/>
                </a:ext>
              </a:extLst>
            </p:cNvPr>
            <p:cNvGrpSpPr/>
            <p:nvPr/>
          </p:nvGrpSpPr>
          <p:grpSpPr>
            <a:xfrm>
              <a:off x="-1143563" y="4229500"/>
              <a:ext cx="14245839" cy="2629963"/>
              <a:chOff x="-1108360" y="4004449"/>
              <a:chExt cx="14245839" cy="2629963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215A732-BBD6-44D9-85C0-BD9F9441235B}"/>
                  </a:ext>
                </a:extLst>
              </p:cNvPr>
              <p:cNvSpPr/>
              <p:nvPr/>
            </p:nvSpPr>
            <p:spPr>
              <a:xfrm>
                <a:off x="-1108360" y="4004449"/>
                <a:ext cx="6096000" cy="13465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4400" b="1" dirty="0">
                    <a:latin typeface="Raleway"/>
                  </a:rPr>
                  <a:t>10</a:t>
                </a:r>
                <a:r>
                  <a:rPr lang="en-US" sz="3600" dirty="0">
                    <a:latin typeface="Raleway"/>
                  </a:rPr>
                  <a:t> </a:t>
                </a:r>
              </a:p>
              <a:p>
                <a:pPr algn="ctr"/>
                <a:r>
                  <a:rPr lang="en-US" sz="1600" b="1" dirty="0">
                    <a:latin typeface="Raleway"/>
                  </a:rPr>
                  <a:t>   </a:t>
                </a:r>
                <a:r>
                  <a:rPr lang="ru-RU" sz="1600" b="1" dirty="0">
                    <a:latin typeface="Raleway"/>
                  </a:rPr>
                  <a:t>лет на рынке</a:t>
                </a:r>
              </a:p>
              <a:p>
                <a:pPr algn="ctr"/>
                <a:endParaRPr lang="ru-RU" sz="1600" b="1" i="0" dirty="0">
                  <a:effectLst/>
                  <a:latin typeface="Raleway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22421990-A9C2-4C7C-9C94-A5589BB02EDD}"/>
                  </a:ext>
                </a:extLst>
              </p:cNvPr>
              <p:cNvSpPr/>
              <p:nvPr/>
            </p:nvSpPr>
            <p:spPr>
              <a:xfrm>
                <a:off x="2844856" y="4034039"/>
                <a:ext cx="6096000" cy="13465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4400" b="1" dirty="0">
                    <a:latin typeface="Raleway"/>
                  </a:rPr>
                  <a:t>&gt;10 </a:t>
                </a:r>
              </a:p>
              <a:p>
                <a:pPr algn="ctr"/>
                <a:r>
                  <a:rPr lang="ru-RU" sz="1600" b="1" dirty="0">
                    <a:latin typeface="Raleway"/>
                  </a:rPr>
                  <a:t>направления программ в менеджменте</a:t>
                </a:r>
              </a:p>
              <a:p>
                <a:endParaRPr lang="ru-RU" sz="1600" b="1" i="0" dirty="0">
                  <a:effectLst/>
                  <a:latin typeface="Raleway"/>
                </a:endParaRPr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F6092E08-5EBE-4434-8BEB-F9E395DFA99E}"/>
                  </a:ext>
                </a:extLst>
              </p:cNvPr>
              <p:cNvSpPr/>
              <p:nvPr/>
            </p:nvSpPr>
            <p:spPr>
              <a:xfrm>
                <a:off x="7041479" y="5287876"/>
                <a:ext cx="6096000" cy="13465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4400" b="1" dirty="0">
                    <a:latin typeface="Raleway"/>
                  </a:rPr>
                  <a:t>10</a:t>
                </a:r>
                <a:r>
                  <a:rPr lang="en-US" sz="1600" dirty="0">
                    <a:latin typeface="Raleway"/>
                  </a:rPr>
                  <a:t> </a:t>
                </a:r>
              </a:p>
              <a:p>
                <a:pPr algn="ctr"/>
                <a:r>
                  <a:rPr lang="en-US" sz="1600" b="1" dirty="0">
                    <a:latin typeface="Raleway"/>
                  </a:rPr>
                  <a:t>    </a:t>
                </a:r>
                <a:r>
                  <a:rPr lang="ru-RU" sz="1600" b="1" dirty="0">
                    <a:latin typeface="Raleway"/>
                  </a:rPr>
                  <a:t>типов образовательных программ</a:t>
                </a:r>
              </a:p>
              <a:p>
                <a:pPr algn="ctr"/>
                <a:endParaRPr lang="ru-RU" sz="1600" b="1" i="0" dirty="0">
                  <a:effectLst/>
                  <a:latin typeface="Raleway"/>
                </a:endParaRPr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1DADDBD3-7A67-457F-AC97-E14BF243E474}"/>
                  </a:ext>
                </a:extLst>
              </p:cNvPr>
              <p:cNvSpPr/>
              <p:nvPr/>
            </p:nvSpPr>
            <p:spPr>
              <a:xfrm>
                <a:off x="6870729" y="4049820"/>
                <a:ext cx="6096000" cy="13465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4400" b="1" dirty="0">
                    <a:latin typeface="Raleway"/>
                  </a:rPr>
                  <a:t>&gt;40</a:t>
                </a:r>
                <a:r>
                  <a:rPr lang="en-US" sz="4400" b="1" dirty="0">
                    <a:latin typeface="Raleway"/>
                  </a:rPr>
                  <a:t> </a:t>
                </a:r>
              </a:p>
              <a:p>
                <a:pPr algn="ctr"/>
                <a:r>
                  <a:rPr lang="en-US" sz="1600" b="1" dirty="0">
                    <a:latin typeface="Raleway"/>
                  </a:rPr>
                  <a:t>   </a:t>
                </a:r>
                <a:r>
                  <a:rPr lang="ru-RU" sz="1600" b="1" dirty="0">
                    <a:latin typeface="Raleway"/>
                  </a:rPr>
                  <a:t>преподавателей-практиков</a:t>
                </a:r>
              </a:p>
              <a:p>
                <a:pPr algn="ctr"/>
                <a:endParaRPr lang="ru-RU" sz="1600" b="1" i="0" dirty="0">
                  <a:effectLst/>
                  <a:latin typeface="Raleway"/>
                </a:endParaRPr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53D71651-8A00-4FE1-BAA4-1B7E6F63919E}"/>
                  </a:ext>
                </a:extLst>
              </p:cNvPr>
              <p:cNvSpPr/>
              <p:nvPr/>
            </p:nvSpPr>
            <p:spPr>
              <a:xfrm>
                <a:off x="2820480" y="5264710"/>
                <a:ext cx="6096000" cy="10837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4400" b="1" dirty="0">
                    <a:latin typeface="Raleway"/>
                  </a:rPr>
                  <a:t>&gt;500</a:t>
                </a:r>
                <a:endParaRPr lang="en-US" sz="4400" b="1" dirty="0">
                  <a:latin typeface="Raleway"/>
                </a:endParaRPr>
              </a:p>
              <a:p>
                <a:pPr algn="ctr"/>
                <a:r>
                  <a:rPr lang="en-US" sz="1600" b="1" dirty="0">
                    <a:latin typeface="Raleway"/>
                  </a:rPr>
                  <a:t> </a:t>
                </a:r>
                <a:r>
                  <a:rPr lang="ru-RU" sz="1600" b="1" dirty="0">
                    <a:latin typeface="Raleway"/>
                  </a:rPr>
                  <a:t>выпускников</a:t>
                </a:r>
                <a:endParaRPr lang="ru-RU" sz="1600" b="1" i="0" dirty="0">
                  <a:effectLst/>
                  <a:latin typeface="Raleway"/>
                </a:endParaRPr>
              </a:p>
            </p:txBody>
          </p:sp>
        </p:grp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47995159-4896-4000-B510-F6498AF6CD9A}"/>
                </a:ext>
              </a:extLst>
            </p:cNvPr>
            <p:cNvSpPr/>
            <p:nvPr/>
          </p:nvSpPr>
          <p:spPr>
            <a:xfrm>
              <a:off x="-1224894" y="5489761"/>
              <a:ext cx="6096000" cy="10837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4400" b="1" dirty="0">
                  <a:latin typeface="Raleway"/>
                </a:rPr>
                <a:t>&gt;30</a:t>
              </a:r>
              <a:endParaRPr lang="en-US" sz="4400" b="1" dirty="0">
                <a:latin typeface="Raleway"/>
              </a:endParaRPr>
            </a:p>
            <a:p>
              <a:pPr algn="ctr"/>
              <a:r>
                <a:rPr lang="en-US" sz="1600" b="1" dirty="0">
                  <a:latin typeface="Raleway"/>
                </a:rPr>
                <a:t>      </a:t>
              </a:r>
              <a:r>
                <a:rPr lang="ru-RU" sz="1600" b="1" dirty="0">
                  <a:latin typeface="Raleway"/>
                </a:rPr>
                <a:t>образовательных программ</a:t>
              </a:r>
              <a:endParaRPr lang="ru-RU" sz="1600" b="1" i="0" dirty="0">
                <a:effectLst/>
                <a:latin typeface="Raleway"/>
              </a:endParaRPr>
            </a:p>
          </p:txBody>
        </p: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55C81DD-B131-4C7E-9AC0-945C3C33CE2F}"/>
              </a:ext>
            </a:extLst>
          </p:cNvPr>
          <p:cNvSpPr/>
          <p:nvPr/>
        </p:nvSpPr>
        <p:spPr>
          <a:xfrm>
            <a:off x="630265" y="650882"/>
            <a:ext cx="10931469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</a:pPr>
            <a:r>
              <a:rPr lang="ru-RU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Высшая школа менеджмента СГЭУ</a:t>
            </a:r>
            <a:r>
              <a:rPr lang="en-US" sz="2400" b="1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2400" dirty="0">
                <a:latin typeface="Gotham Pro" panose="02000503040000020004" pitchFamily="2" charset="0"/>
                <a:cs typeface="Gotham Pro" panose="02000503040000020004" pitchFamily="2" charset="0"/>
              </a:rPr>
              <a:t>– бизнес-школа ведущего университета экономического профиля в ПФО</a:t>
            </a:r>
            <a:endParaRPr lang="ru-RU" sz="2400" b="0" i="0" dirty="0"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46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998182" y="2923679"/>
            <a:ext cx="27246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Золотарев П.Н.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заместитель министра Здравоохранения Самарской области, руководитель департамента информатизации, организационной деятельности и лицензирования, д.м.н.</a:t>
            </a:r>
          </a:p>
        </p:txBody>
      </p:sp>
      <p:pic>
        <p:nvPicPr>
          <p:cNvPr id="46" name="Picture 16" descr="Григорьев В.П. "/>
          <p:cNvPicPr>
            <a:picLocks noChangeArrowheads="1"/>
          </p:cNvPicPr>
          <p:nvPr/>
        </p:nvPicPr>
        <p:blipFill rotWithShape="1">
          <a:blip r:embed="rId3" cstate="print">
            <a:extLst/>
          </a:blip>
          <a:srcRect l="-568" t="3087" r="-1675" b="4377"/>
          <a:stretch/>
        </p:blipFill>
        <p:spPr bwMode="auto">
          <a:xfrm>
            <a:off x="9279361" y="4076490"/>
            <a:ext cx="1695600" cy="16956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 descr="C:\Users\Daybov-MY\Pictures\DaybovM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2263" r="19092" b="29264"/>
          <a:stretch/>
        </p:blipFill>
        <p:spPr bwMode="auto">
          <a:xfrm>
            <a:off x="6582218" y="4076490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Прямоугольник 43"/>
          <p:cNvSpPr/>
          <p:nvPr/>
        </p:nvSpPr>
        <p:spPr>
          <a:xfrm>
            <a:off x="3468271" y="5761321"/>
            <a:ext cx="28437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Боева</a:t>
            </a: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 Е.Д.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директор по сбытовой деятельности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ООО «Самарские коммунальные системы»</a:t>
            </a:r>
          </a:p>
        </p:txBody>
      </p:sp>
      <p:pic>
        <p:nvPicPr>
          <p:cNvPr id="43" name="Рисунок 42"/>
          <p:cNvPicPr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4916" r="14968" b="51665"/>
          <a:stretch/>
        </p:blipFill>
        <p:spPr>
          <a:xfrm rot="21382248">
            <a:off x="4041008" y="4072479"/>
            <a:ext cx="1695600" cy="16956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B890858-1495-4868-88EC-8AC85BA92142}"/>
              </a:ext>
            </a:extLst>
          </p:cNvPr>
          <p:cNvSpPr/>
          <p:nvPr/>
        </p:nvSpPr>
        <p:spPr>
          <a:xfrm>
            <a:off x="881164" y="5764472"/>
            <a:ext cx="301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Лахтюхов</a:t>
            </a: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 Н.Н.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учредитель и директор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ООО «ИТЕСА»</a:t>
            </a:r>
          </a:p>
        </p:txBody>
      </p:sp>
      <p:pic>
        <p:nvPicPr>
          <p:cNvPr id="41" name="Picture 8">
            <a:extLst>
              <a:ext uri="{FF2B5EF4-FFF2-40B4-BE49-F238E27FC236}">
                <a16:creationId xmlns:a16="http://schemas.microsoft.com/office/drawing/2014/main" id="{59E8A970-D2B5-4D96-9EFA-36D3E344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4134" y="4073485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0C0440EE-A7B5-4070-8786-F683A08D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0367" y="1251632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 descr="Возможно, это изображение (1 человек, стоит и в помещении)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34" t="4836" r="22955" b="44907"/>
          <a:stretch/>
        </p:blipFill>
        <p:spPr bwMode="auto">
          <a:xfrm>
            <a:off x="6585819" y="1250626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E5CE9867-FC47-4801-B354-7A112FE9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1512" y="1235302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B791306-C8DE-47B3-A40E-072911E2899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BCDF0E-3A77-4494-B81E-6AB11DC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5" y="-86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ВЫПУСКНИКИ ПРОГАММ МВА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A4BE200-7DBE-4EEC-8D0D-757DBEA69C50}"/>
              </a:ext>
            </a:extLst>
          </p:cNvPr>
          <p:cNvSpPr/>
          <p:nvPr/>
        </p:nvSpPr>
        <p:spPr>
          <a:xfrm>
            <a:off x="6137199" y="2967853"/>
            <a:ext cx="2542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Журавлев С.В.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генеральный директор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ПАО «</a:t>
            </a:r>
            <a:r>
              <a:rPr lang="ru-RU" sz="1000" dirty="0" err="1">
                <a:latin typeface="Gotham Pro" panose="02000503040000020004" pitchFamily="2" charset="0"/>
                <a:cs typeface="Gotham Pro" panose="02000503040000020004" pitchFamily="2" charset="0"/>
              </a:rPr>
              <a:t>Азотреммаш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»</a:t>
            </a:r>
          </a:p>
        </p:txBody>
      </p:sp>
      <p:pic>
        <p:nvPicPr>
          <p:cNvPr id="21" name="Picture 8" descr="Абрамов Д.В.">
            <a:extLst>
              <a:ext uri="{FF2B5EF4-FFF2-40B4-BE49-F238E27FC236}">
                <a16:creationId xmlns:a16="http://schemas.microsoft.com/office/drawing/2014/main" id="{59E8A970-D2B5-4D96-9EFA-36D3E344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34" y="1236087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B890858-1495-4868-88EC-8AC85BA92142}"/>
              </a:ext>
            </a:extLst>
          </p:cNvPr>
          <p:cNvSpPr/>
          <p:nvPr/>
        </p:nvSpPr>
        <p:spPr>
          <a:xfrm>
            <a:off x="8714182" y="5777747"/>
            <a:ext cx="28552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Стрельченя</a:t>
            </a:r>
            <a:r>
              <a:rPr lang="ru-RU" sz="16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И.С.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директор </a:t>
            </a:r>
            <a:r>
              <a:rPr lang="en-US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LUXURY FITNESS </a:t>
            </a:r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Самара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20A1800-E53C-4B02-830F-8945E34886AD}"/>
              </a:ext>
            </a:extLst>
          </p:cNvPr>
          <p:cNvSpPr/>
          <p:nvPr/>
        </p:nvSpPr>
        <p:spPr>
          <a:xfrm>
            <a:off x="3815487" y="2958279"/>
            <a:ext cx="2400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Франк Е.В.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проректор </a:t>
            </a:r>
            <a:r>
              <a:rPr lang="ru-RU" sz="1000" dirty="0" err="1">
                <a:latin typeface="Gotham Pro" panose="02000503040000020004" pitchFamily="2" charset="0"/>
                <a:cs typeface="Gotham Pro" panose="02000503040000020004" pitchFamily="2" charset="0"/>
              </a:rPr>
              <a:t>СамГТУ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по развитию кадрового потенциала, к.э.н., доц.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FC0283F-E417-4AF4-8448-123E25A3A5B1}"/>
              </a:ext>
            </a:extLst>
          </p:cNvPr>
          <p:cNvSpPr/>
          <p:nvPr/>
        </p:nvSpPr>
        <p:spPr>
          <a:xfrm>
            <a:off x="6302123" y="5786976"/>
            <a:ext cx="2524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Кисляков М.С.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генеральный директор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ООО "Агротехника"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06DCC3E-492C-480B-866E-95BC3276387C}"/>
              </a:ext>
            </a:extLst>
          </p:cNvPr>
          <p:cNvSpPr/>
          <p:nvPr/>
        </p:nvSpPr>
        <p:spPr>
          <a:xfrm>
            <a:off x="8795919" y="2987915"/>
            <a:ext cx="2651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Труфанова И.В.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генеральный директор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ООО «ММЦ МЕДИКАЛ ОН ГРУП-САМАРА»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527581-F53E-4395-BFE4-E81BC6DD345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24" b="8806"/>
          <a:stretch/>
        </p:blipFill>
        <p:spPr>
          <a:xfrm>
            <a:off x="9279361" y="4073485"/>
            <a:ext cx="1695600" cy="168042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4B1343-25B8-44EF-842D-AEFFA1E3757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188" t="1220" r="9272" b="22240"/>
          <a:stretch/>
        </p:blipFill>
        <p:spPr>
          <a:xfrm>
            <a:off x="4041511" y="1232062"/>
            <a:ext cx="1694595" cy="1694594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6" name="Picture 2" descr="Оксана Станиславовна Мельник">
            <a:extLst>
              <a:ext uri="{FF2B5EF4-FFF2-40B4-BE49-F238E27FC236}">
                <a16:creationId xmlns:a16="http://schemas.microsoft.com/office/drawing/2014/main" id="{709FC92C-CDCF-43BE-9B81-16876EB1C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" t="5333" r="9054" b="5843"/>
          <a:stretch/>
        </p:blipFill>
        <p:spPr bwMode="auto">
          <a:xfrm>
            <a:off x="9275760" y="1249139"/>
            <a:ext cx="1701576" cy="16921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 descr="Возможно, это изображение (1 человек, стоит и в помещении)">
            <a:extLst>
              <a:ext uri="{FF2B5EF4-FFF2-40B4-BE49-F238E27FC236}">
                <a16:creationId xmlns:a16="http://schemas.microsoft.com/office/drawing/2014/main" id="{946D488A-254D-4D2F-9211-1AE5EC959BEE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34" t="4836" r="22955" b="44907"/>
          <a:stretch/>
        </p:blipFill>
        <p:spPr bwMode="auto">
          <a:xfrm>
            <a:off x="1476976" y="4076490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DBBA1D-06CD-4847-846C-8B506A3901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5" t="3732" r="2308" b="13719"/>
          <a:stretch/>
        </p:blipFill>
        <p:spPr>
          <a:xfrm>
            <a:off x="1479819" y="4083907"/>
            <a:ext cx="1691751" cy="1677414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8" name="Picture 4" descr="https://samcomsys.ru/userfiles/foto/foto.jpg">
            <a:extLst>
              <a:ext uri="{FF2B5EF4-FFF2-40B4-BE49-F238E27FC236}">
                <a16:creationId xmlns:a16="http://schemas.microsoft.com/office/drawing/2014/main" id="{0A430C2E-E264-4162-A328-91DF2C0CD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3" t="10524" r="5472" b="38526"/>
          <a:stretch/>
        </p:blipFill>
        <p:spPr bwMode="auto">
          <a:xfrm>
            <a:off x="4043994" y="4083907"/>
            <a:ext cx="1680152" cy="1680419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8E2F20-3492-454B-A6AD-29A2143B82A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9" t="10966" r="7437" b="2079"/>
          <a:stretch/>
        </p:blipFill>
        <p:spPr>
          <a:xfrm>
            <a:off x="6587791" y="4083907"/>
            <a:ext cx="1695600" cy="1695601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7984197-1806-418E-BB97-20FDC6334D1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3" t="5035" r="3791" b="11520"/>
          <a:stretch/>
        </p:blipFill>
        <p:spPr>
          <a:xfrm>
            <a:off x="9273788" y="4079493"/>
            <a:ext cx="1695600" cy="169560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030" name="Picture 6" descr="https://sun9-70.userapi.com/impf/c851428/v851428438/c6834/cKZFgATJrF4.jpg?size=960x959&amp;quality=96&amp;sign=96dd36b2f67f1766bbe041b8b8d071c8&amp;c_uniq_tag=WWw2-uyBmowl9CaL1mpYV9xEpjIQFUVXkVel0uZVQi4&amp;type=album">
            <a:extLst>
              <a:ext uri="{FF2B5EF4-FFF2-40B4-BE49-F238E27FC236}">
                <a16:creationId xmlns:a16="http://schemas.microsoft.com/office/drawing/2014/main" id="{68C30440-DAD5-472C-BAE5-19D6B73BE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5" t="4332" r="10119" b="13580"/>
          <a:stretch/>
        </p:blipFill>
        <p:spPr bwMode="auto">
          <a:xfrm>
            <a:off x="1484180" y="1242924"/>
            <a:ext cx="1707618" cy="168075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FD4A01D-F71B-4300-B15C-FB6BC59ED758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42" t="2139" r="1905" b="32950"/>
          <a:stretch/>
        </p:blipFill>
        <p:spPr>
          <a:xfrm>
            <a:off x="6577651" y="1238574"/>
            <a:ext cx="1700167" cy="169860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CA72C6-FB34-477A-B219-975A1C0C578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" t="681" r="12994" b="16046"/>
          <a:stretch/>
        </p:blipFill>
        <p:spPr>
          <a:xfrm>
            <a:off x="9250271" y="4035813"/>
            <a:ext cx="1775230" cy="17715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8D98D1-7524-45AF-A5AF-7A70DFBA7168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0" t="7337" r="14758" b="16601"/>
          <a:stretch/>
        </p:blipFill>
        <p:spPr>
          <a:xfrm>
            <a:off x="6585819" y="4088280"/>
            <a:ext cx="1694594" cy="169210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20907D-EC01-4D83-B824-F12E8850B1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553" y="1246487"/>
            <a:ext cx="1694595" cy="169459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0172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A4BE200-7DBE-4EEC-8D0D-757DBEA69C50}"/>
              </a:ext>
            </a:extLst>
          </p:cNvPr>
          <p:cNvSpPr/>
          <p:nvPr/>
        </p:nvSpPr>
        <p:spPr>
          <a:xfrm>
            <a:off x="6224345" y="2948146"/>
            <a:ext cx="25421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Асеев Д.О.</a:t>
            </a:r>
            <a:endParaRPr lang="ru-RU" sz="8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коммерческий директор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ООО «Синергия»</a:t>
            </a:r>
          </a:p>
        </p:txBody>
      </p:sp>
      <p:pic>
        <p:nvPicPr>
          <p:cNvPr id="33" name="Рисунок 32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352" t="3987" r="13283" b="40856"/>
          <a:stretch/>
        </p:blipFill>
        <p:spPr>
          <a:xfrm>
            <a:off x="6586889" y="1251680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B791306-C8DE-47B3-A40E-072911E2899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BCDF0E-3A77-4494-B81E-6AB11DC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5" y="-86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ВЫПУСКНИКИ ПРОГРАММ МВА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AE4403-D5F5-4450-8A96-A37C0A14478F}"/>
              </a:ext>
            </a:extLst>
          </p:cNvPr>
          <p:cNvSpPr/>
          <p:nvPr/>
        </p:nvSpPr>
        <p:spPr>
          <a:xfrm>
            <a:off x="3459530" y="2953939"/>
            <a:ext cx="29382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Бахматов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 П.Н.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заместитель генерального директора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ООО «Опытный завод резервуаров и металлоконструкций» </a:t>
            </a:r>
          </a:p>
        </p:txBody>
      </p:sp>
      <p:pic>
        <p:nvPicPr>
          <p:cNvPr id="23" name="Picture 2" descr="Вагин С.Г.">
            <a:extLst>
              <a:ext uri="{FF2B5EF4-FFF2-40B4-BE49-F238E27FC236}">
                <a16:creationId xmlns:a16="http://schemas.microsoft.com/office/drawing/2014/main" id="{7B6E2182-C51E-4370-B7C2-52460638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80" y="1242253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6DF3496-2E69-4877-AFD1-F38828EF2B88}"/>
              </a:ext>
            </a:extLst>
          </p:cNvPr>
          <p:cNvSpPr/>
          <p:nvPr/>
        </p:nvSpPr>
        <p:spPr>
          <a:xfrm>
            <a:off x="1339061" y="2958279"/>
            <a:ext cx="20979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Кравченко А.В.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генеральный директор и учредитель ООО «Клиника доктора Кравченко»</a:t>
            </a:r>
          </a:p>
        </p:txBody>
      </p:sp>
      <p:pic>
        <p:nvPicPr>
          <p:cNvPr id="25" name="Picture 4" descr="Ванина Э.Г. ">
            <a:extLst>
              <a:ext uri="{FF2B5EF4-FFF2-40B4-BE49-F238E27FC236}">
                <a16:creationId xmlns:a16="http://schemas.microsoft.com/office/drawing/2014/main" id="{19E72C82-E2CC-42D0-9297-F56CE702A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12" y="1235302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19AC0F2-A1B3-493A-B544-8FEE036DB9AC}"/>
              </a:ext>
            </a:extLst>
          </p:cNvPr>
          <p:cNvSpPr/>
          <p:nvPr/>
        </p:nvSpPr>
        <p:spPr>
          <a:xfrm>
            <a:off x="8986503" y="5849513"/>
            <a:ext cx="23518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Ильченко Л.О.</a:t>
            </a:r>
            <a:endParaRPr lang="ru-RU" sz="800" dirty="0">
              <a:solidFill>
                <a:srgbClr val="000000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директор Журнала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«</a:t>
            </a:r>
            <a:r>
              <a:rPr lang="ru-RU" sz="1000" dirty="0" err="1">
                <a:latin typeface="Gotham Pro" panose="02000503040000020004" pitchFamily="2" charset="0"/>
                <a:cs typeface="Gotham Pro" panose="02000503040000020004" pitchFamily="2" charset="0"/>
              </a:rPr>
              <a:t>FreeТайм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Самара»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06DCC3E-492C-480B-866E-95BC3276387C}"/>
              </a:ext>
            </a:extLst>
          </p:cNvPr>
          <p:cNvSpPr/>
          <p:nvPr/>
        </p:nvSpPr>
        <p:spPr>
          <a:xfrm>
            <a:off x="6124911" y="5849513"/>
            <a:ext cx="265133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Плотников Р.В.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Президент Корпорации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«</a:t>
            </a:r>
            <a:r>
              <a:rPr lang="ru-RU" sz="1000" dirty="0" err="1">
                <a:latin typeface="Gotham Pro" panose="02000503040000020004" pitchFamily="2" charset="0"/>
                <a:cs typeface="Gotham Pro" panose="02000503040000020004" pitchFamily="2" charset="0"/>
              </a:rPr>
              <a:t>РосРегион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Развитие»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59E8A970-D2B5-4D96-9EFA-36D3E344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5883" y="1242253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B890858-1495-4868-88EC-8AC85BA92142}"/>
              </a:ext>
            </a:extLst>
          </p:cNvPr>
          <p:cNvSpPr/>
          <p:nvPr/>
        </p:nvSpPr>
        <p:spPr>
          <a:xfrm>
            <a:off x="8692855" y="2928013"/>
            <a:ext cx="30188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Михайленко Н.А.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коммерческий директор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ГК «</a:t>
            </a:r>
            <a:r>
              <a:rPr lang="ru-RU" sz="1000" dirty="0" err="1">
                <a:latin typeface="Gotham Pro" panose="02000503040000020004" pitchFamily="2" charset="0"/>
                <a:cs typeface="Gotham Pro" panose="02000503040000020004" pitchFamily="2" charset="0"/>
              </a:rPr>
              <a:t>Светсервис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»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A4BE200-7DBE-4EEC-8D0D-757DBEA69C50}"/>
              </a:ext>
            </a:extLst>
          </p:cNvPr>
          <p:cNvSpPr/>
          <p:nvPr/>
        </p:nvSpPr>
        <p:spPr>
          <a:xfrm>
            <a:off x="3619089" y="5849513"/>
            <a:ext cx="24769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Троян Д.В.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Управляющий «Додо пицца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Самара»</a:t>
            </a:r>
          </a:p>
        </p:txBody>
      </p:sp>
      <p:pic>
        <p:nvPicPr>
          <p:cNvPr id="1026" name="Picture 2" descr="https://s1.stc.all.kpcdn.net/best/samara/kliniki/images/tild6162-3835-4038-a464-663437646437__kravchenko_anton_valerievich.jpg">
            <a:extLst>
              <a:ext uri="{FF2B5EF4-FFF2-40B4-BE49-F238E27FC236}">
                <a16:creationId xmlns:a16="http://schemas.microsoft.com/office/drawing/2014/main" id="{A4EC52C0-6D6E-4400-9A08-DA7834CE5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939" r="12590" b="24331"/>
          <a:stretch/>
        </p:blipFill>
        <p:spPr bwMode="auto">
          <a:xfrm>
            <a:off x="1468532" y="1226468"/>
            <a:ext cx="1673453" cy="170154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3.tgstat.ru/channels/_0/16/16f90bb38c3cfbb3bf0f3779b2199ff0.jpg">
            <a:extLst>
              <a:ext uri="{FF2B5EF4-FFF2-40B4-BE49-F238E27FC236}">
                <a16:creationId xmlns:a16="http://schemas.microsoft.com/office/drawing/2014/main" id="{4D34EABD-5950-48BC-AAB5-7FD6DD09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57" y="1226468"/>
            <a:ext cx="1696049" cy="1696049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8.userapi.com/impg/QtM78BoQ9RdEus_5rwhqWRHYTCdbvuhFxbmwaw/ZYHmPnjt4Qk.jpg?size=1066x1600&amp;quality=95&amp;sign=82dfad480a0711b8fdf5e476d83837c4&amp;type=album">
            <a:extLst>
              <a:ext uri="{FF2B5EF4-FFF2-40B4-BE49-F238E27FC236}">
                <a16:creationId xmlns:a16="http://schemas.microsoft.com/office/drawing/2014/main" id="{D32036EC-CCE1-49A7-9C97-1362D7328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816" r="1602" b="31855"/>
          <a:stretch/>
        </p:blipFill>
        <p:spPr bwMode="auto">
          <a:xfrm>
            <a:off x="9314428" y="4101249"/>
            <a:ext cx="1696049" cy="1688573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7-20.userapi.com/impg/tqpLcVlOz2pq8BHITn-X5-iiF1lX_FIRxPkEHQ/TOfG2g_7Oao.jpg?size=2560x1920&amp;quality=95&amp;sign=4ee75f95bf450c175b9cd968116dfae1&amp;type=album">
            <a:extLst>
              <a:ext uri="{FF2B5EF4-FFF2-40B4-BE49-F238E27FC236}">
                <a16:creationId xmlns:a16="http://schemas.microsoft.com/office/drawing/2014/main" id="{E5468C12-5096-4962-94C1-357889AC9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1" t="19005" r="23447" b="11409"/>
          <a:stretch/>
        </p:blipFill>
        <p:spPr bwMode="auto">
          <a:xfrm>
            <a:off x="6602556" y="1258339"/>
            <a:ext cx="1696049" cy="1695600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B64F1B-A37C-4A6B-B42E-CFBE2EFAA5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6178" r="62325" b="52779"/>
          <a:stretch/>
        </p:blipFill>
        <p:spPr>
          <a:xfrm>
            <a:off x="9315882" y="1233043"/>
            <a:ext cx="1694595" cy="170154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289404-389A-4565-B2F6-DE128C8AEC0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65" t="12000" r="9748" b="35012"/>
          <a:stretch/>
        </p:blipFill>
        <p:spPr>
          <a:xfrm>
            <a:off x="4048981" y="1229332"/>
            <a:ext cx="1694594" cy="1694594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D73D1AD-CAE7-47E7-B376-4D353B29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6889" y="4095228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2245315-4C1E-47B5-B22C-E060A0D2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421" y="4095228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754D46-DCAF-4036-BB60-46E98F76735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6550" r="14676" b="46351"/>
          <a:stretch/>
        </p:blipFill>
        <p:spPr>
          <a:xfrm>
            <a:off x="1537393" y="4102326"/>
            <a:ext cx="1694594" cy="1694594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CC509C7-60EF-4430-98E1-F8EF2763E0C5}"/>
              </a:ext>
            </a:extLst>
          </p:cNvPr>
          <p:cNvSpPr/>
          <p:nvPr/>
        </p:nvSpPr>
        <p:spPr>
          <a:xfrm>
            <a:off x="1066802" y="5849513"/>
            <a:ext cx="24769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Фролов И.А.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коммерческий директор 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ООО "ГК ИНФОПРО"</a:t>
            </a:r>
          </a:p>
        </p:txBody>
      </p:sp>
    </p:spTree>
    <p:extLst>
      <p:ext uri="{BB962C8B-B14F-4D97-AF65-F5344CB8AC3E}">
        <p14:creationId xmlns:p14="http://schemas.microsoft.com/office/powerpoint/2010/main" val="4238905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F5C30A2-E09C-486B-91F2-681396402674}"/>
              </a:ext>
            </a:extLst>
          </p:cNvPr>
          <p:cNvSpPr txBox="1">
            <a:spLocks/>
          </p:cNvSpPr>
          <p:nvPr/>
        </p:nvSpPr>
        <p:spPr>
          <a:xfrm>
            <a:off x="2392798" y="22066"/>
            <a:ext cx="8647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ЧТО ТАКОЕ </a:t>
            </a:r>
            <a:r>
              <a:rPr lang="en-US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mini-</a:t>
            </a:r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МВА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10AE9E-5CEA-403D-B0D6-32CBEAAA69D6}"/>
              </a:ext>
            </a:extLst>
          </p:cNvPr>
          <p:cNvSpPr/>
          <p:nvPr/>
        </p:nvSpPr>
        <p:spPr>
          <a:xfrm>
            <a:off x="-29819" y="-8301"/>
            <a:ext cx="1868557" cy="6858000"/>
          </a:xfrm>
          <a:prstGeom prst="rect">
            <a:avLst/>
          </a:prstGeom>
          <a:solidFill>
            <a:srgbClr val="42349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C14C765-F8EE-40AC-A4B3-46E9F3A199D9}"/>
              </a:ext>
            </a:extLst>
          </p:cNvPr>
          <p:cNvSpPr txBox="1">
            <a:spLocks/>
          </p:cNvSpPr>
          <p:nvPr/>
        </p:nvSpPr>
        <p:spPr>
          <a:xfrm>
            <a:off x="2387441" y="1306909"/>
            <a:ext cx="9481665" cy="1325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Программы профессиональной переподготовки формата </a:t>
            </a:r>
            <a:r>
              <a:rPr lang="en-US" sz="2000" b="1" dirty="0">
                <a:latin typeface="Gotham Pro" panose="02000503040000020004" pitchFamily="2" charset="0"/>
                <a:cs typeface="Gotham Pro" panose="02000503040000020004" pitchFamily="2" charset="0"/>
              </a:rPr>
              <a:t>Mini-MBA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– сокращенный вариант программ МВА, формируют ключевые компетенции эффективного руководителя. Обучение проходит совместно с профильной группой МВА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E45C70A-666D-4211-9D0B-14E9BD84C241}"/>
              </a:ext>
            </a:extLst>
          </p:cNvPr>
          <p:cNvSpPr txBox="1">
            <a:spLocks/>
          </p:cNvSpPr>
          <p:nvPr/>
        </p:nvSpPr>
        <p:spPr>
          <a:xfrm rot="16200000">
            <a:off x="-1767401" y="2478958"/>
            <a:ext cx="6857998" cy="2677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mini-</a:t>
            </a:r>
            <a:r>
              <a:rPr lang="ru-RU" sz="9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МВА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7417725-DC11-4F09-9C64-0AE344ED5775}"/>
              </a:ext>
            </a:extLst>
          </p:cNvPr>
          <p:cNvCxnSpPr>
            <a:cxnSpLocks/>
          </p:cNvCxnSpPr>
          <p:nvPr/>
        </p:nvCxnSpPr>
        <p:spPr>
          <a:xfrm>
            <a:off x="2532418" y="1150223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B37C05B-C2E7-4282-B205-F4720224569B}"/>
              </a:ext>
            </a:extLst>
          </p:cNvPr>
          <p:cNvGrpSpPr/>
          <p:nvPr/>
        </p:nvGrpSpPr>
        <p:grpSpPr>
          <a:xfrm>
            <a:off x="2387442" y="2789758"/>
            <a:ext cx="9813784" cy="2940445"/>
            <a:chOff x="272351" y="3488305"/>
            <a:chExt cx="6113101" cy="19304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66F731-90C1-474D-BB7D-3A4AE2E5265D}"/>
                </a:ext>
              </a:extLst>
            </p:cNvPr>
            <p:cNvSpPr txBox="1"/>
            <p:nvPr/>
          </p:nvSpPr>
          <p:spPr>
            <a:xfrm>
              <a:off x="272353" y="3501345"/>
              <a:ext cx="1931440" cy="82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ОЧНОЕ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обучение +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онлайн по запросу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9496BD-1EB6-415C-A940-D61BC2D0098B}"/>
                </a:ext>
              </a:extLst>
            </p:cNvPr>
            <p:cNvSpPr txBox="1"/>
            <p:nvPr/>
          </p:nvSpPr>
          <p:spPr>
            <a:xfrm>
              <a:off x="2522953" y="3488305"/>
              <a:ext cx="1869281" cy="82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500</a:t>
              </a:r>
              <a:endParaRPr lang="ru-RU" sz="48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академических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часов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08E1FB-CCE4-439F-BBBC-568331596D0F}"/>
                </a:ext>
              </a:extLst>
            </p:cNvPr>
            <p:cNvSpPr txBox="1"/>
            <p:nvPr/>
          </p:nvSpPr>
          <p:spPr>
            <a:xfrm>
              <a:off x="4304879" y="3496004"/>
              <a:ext cx="1461728" cy="82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7</a:t>
              </a:r>
              <a:r>
                <a:rPr lang="ru-RU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	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месяцев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срок обучения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3E5752-16BA-43B5-99EE-4224CB26CA32}"/>
                </a:ext>
              </a:extLst>
            </p:cNvPr>
            <p:cNvSpPr txBox="1"/>
            <p:nvPr/>
          </p:nvSpPr>
          <p:spPr>
            <a:xfrm>
              <a:off x="272351" y="4734589"/>
              <a:ext cx="2093712" cy="67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ПРЕПОДАВАТЕЛИ -</a:t>
              </a:r>
              <a:b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</a:br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ПРАКТИКИ  </a:t>
              </a:r>
              <a:r>
                <a:rPr lang="ru-RU" sz="48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	</a:t>
              </a:r>
            </a:p>
            <a:p>
              <a:endParaRPr lang="ru-RU" sz="14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B7898-8B7A-49B9-8C04-875E4B60BBA9}"/>
                </a:ext>
              </a:extLst>
            </p:cNvPr>
            <p:cNvSpPr txBox="1"/>
            <p:nvPr/>
          </p:nvSpPr>
          <p:spPr>
            <a:xfrm>
              <a:off x="2522953" y="4680327"/>
              <a:ext cx="2030544" cy="66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9</a:t>
              </a:r>
              <a:r>
                <a:rPr lang="ru-RU" sz="32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,7 </a:t>
              </a:r>
              <a:r>
                <a:rPr lang="ru-RU" sz="2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тыс. руб.</a:t>
              </a:r>
              <a:endParaRPr lang="ru-RU" sz="32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помесячная 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оплата*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299880-8D36-4289-B2ED-67EC162DDF3A}"/>
                </a:ext>
              </a:extLst>
            </p:cNvPr>
            <p:cNvSpPr txBox="1"/>
            <p:nvPr/>
          </p:nvSpPr>
          <p:spPr>
            <a:xfrm>
              <a:off x="4291740" y="4610531"/>
              <a:ext cx="2093712" cy="8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10% скидка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для выпускников СГЭУ 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и для компаний за обучение</a:t>
              </a:r>
            </a:p>
            <a:p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двух и более сотрудников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E9D100C-60E8-45A2-A808-7E79A3045F23}"/>
              </a:ext>
            </a:extLst>
          </p:cNvPr>
          <p:cNvSpPr txBox="1"/>
          <p:nvPr/>
        </p:nvSpPr>
        <p:spPr>
          <a:xfrm>
            <a:off x="8861138" y="5982433"/>
            <a:ext cx="1723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Gotham Pro" panose="02000503040000020004" pitchFamily="2" charset="0"/>
                <a:cs typeface="Gotham Pro" panose="02000503040000020004" pitchFamily="2" charset="0"/>
              </a:rPr>
              <a:t>Режим обучения</a:t>
            </a:r>
            <a:r>
              <a:rPr lang="en-US" sz="1050" dirty="0">
                <a:latin typeface="Gotham Pro" panose="02000503040000020004" pitchFamily="2" charset="0"/>
                <a:cs typeface="Gotham Pro" panose="02000503040000020004" pitchFamily="2" charset="0"/>
              </a:rPr>
              <a:t>:</a:t>
            </a:r>
          </a:p>
          <a:p>
            <a:r>
              <a:rPr lang="ru-RU" sz="1050" dirty="0">
                <a:latin typeface="Gotham Pro" panose="02000503040000020004" pitchFamily="2" charset="0"/>
                <a:cs typeface="Gotham Pro" panose="02000503040000020004" pitchFamily="2" charset="0"/>
              </a:rPr>
              <a:t>суббота 9.45-17.00</a:t>
            </a:r>
            <a:endParaRPr lang="ru-RU" sz="5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584772" y="2836050"/>
            <a:ext cx="1284335" cy="1284335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9D100C-60E8-45A2-A808-7E79A3045F23}"/>
              </a:ext>
            </a:extLst>
          </p:cNvPr>
          <p:cNvSpPr txBox="1"/>
          <p:nvPr/>
        </p:nvSpPr>
        <p:spPr>
          <a:xfrm rot="800747">
            <a:off x="10166726" y="3051367"/>
            <a:ext cx="212042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highlight>
                  <a:srgbClr val="E0E0E0"/>
                </a:highlight>
                <a:latin typeface="Gotham Pro" panose="02000503040000020004" pitchFamily="2" charset="0"/>
                <a:cs typeface="Gotham Pro" panose="02000503040000020004" pitchFamily="2" charset="0"/>
              </a:rPr>
              <a:t>СТАРТ </a:t>
            </a:r>
          </a:p>
          <a:p>
            <a:pPr algn="ctr"/>
            <a:r>
              <a:rPr lang="ru-RU" sz="1400" b="1" dirty="0">
                <a:highlight>
                  <a:srgbClr val="E0E0E0"/>
                </a:highlight>
                <a:latin typeface="Gotham Pro" panose="02000503040000020004" pitchFamily="2" charset="0"/>
                <a:cs typeface="Gotham Pro" panose="02000503040000020004" pitchFamily="2" charset="0"/>
              </a:rPr>
              <a:t>ПРОГРАММ </a:t>
            </a:r>
          </a:p>
          <a:p>
            <a:pPr algn="ctr"/>
            <a:r>
              <a:rPr lang="ru-RU" sz="1400" b="1" dirty="0">
                <a:highlight>
                  <a:srgbClr val="E0E0E0"/>
                </a:highlight>
                <a:latin typeface="Gotham Pro" panose="02000503040000020004" pitchFamily="2" charset="0"/>
                <a:cs typeface="Gotham Pro" panose="02000503040000020004" pitchFamily="2" charset="0"/>
              </a:rPr>
              <a:t>21 ОКТЯБРЯ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E4ABC-D0BE-49B6-847F-094D96F79F1E}"/>
              </a:ext>
            </a:extLst>
          </p:cNvPr>
          <p:cNvSpPr txBox="1"/>
          <p:nvPr/>
        </p:nvSpPr>
        <p:spPr>
          <a:xfrm>
            <a:off x="2389065" y="5550452"/>
            <a:ext cx="33905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Стоимость обучения</a:t>
            </a:r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: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68000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тыс. руб. (возможно получить налоговый вычет).</a:t>
            </a:r>
          </a:p>
          <a:p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В стоимость входят: 5 учебных модулей, доступ к закрытым мероприятиям ВШМ, учебные материалы, онлайн-трансляции, архив записей, электронная библиотека, кофе-брейки, охраняемая парковка</a:t>
            </a:r>
          </a:p>
          <a:p>
            <a:endParaRPr lang="ru-RU" sz="4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168BEE1-6908-45F6-8A13-73A8D8EA0946}"/>
              </a:ext>
            </a:extLst>
          </p:cNvPr>
          <p:cNvSpPr/>
          <p:nvPr/>
        </p:nvSpPr>
        <p:spPr>
          <a:xfrm>
            <a:off x="10584772" y="2836050"/>
            <a:ext cx="1284335" cy="1284335"/>
          </a:xfrm>
          <a:prstGeom prst="ellipse">
            <a:avLst/>
          </a:prstGeom>
          <a:solidFill>
            <a:srgbClr val="FEFE22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solidFill>
                <a:schemeClr val="tx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BE2E15-8E87-4D23-B894-F20492742A6B}"/>
              </a:ext>
            </a:extLst>
          </p:cNvPr>
          <p:cNvSpPr txBox="1"/>
          <p:nvPr/>
        </p:nvSpPr>
        <p:spPr>
          <a:xfrm rot="800747">
            <a:off x="10365120" y="3170440"/>
            <a:ext cx="17236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Gotham Pro" panose="02000503040000020004" pitchFamily="2" charset="0"/>
                <a:cs typeface="Gotham Pro" panose="02000503040000020004" pitchFamily="2" charset="0"/>
              </a:rPr>
              <a:t>СТАРТ </a:t>
            </a:r>
          </a:p>
          <a:p>
            <a:pPr algn="ctr"/>
            <a:r>
              <a:rPr lang="ru-RU" sz="1100" b="1" dirty="0">
                <a:latin typeface="Gotham Pro" panose="02000503040000020004" pitchFamily="2" charset="0"/>
                <a:cs typeface="Gotham Pro" panose="02000503040000020004" pitchFamily="2" charset="0"/>
              </a:rPr>
              <a:t>ПРОГРАММ </a:t>
            </a:r>
          </a:p>
          <a:p>
            <a:pPr algn="ctr"/>
            <a:r>
              <a:rPr lang="ru-RU" sz="1100" b="1" dirty="0">
                <a:latin typeface="Gotham Pro" panose="02000503040000020004" pitchFamily="2" charset="0"/>
                <a:cs typeface="Gotham Pro" panose="02000503040000020004" pitchFamily="2" charset="0"/>
              </a:rPr>
              <a:t>26 ОКТЯБРЯ</a:t>
            </a:r>
          </a:p>
        </p:txBody>
      </p:sp>
    </p:spTree>
    <p:extLst>
      <p:ext uri="{BB962C8B-B14F-4D97-AF65-F5344CB8AC3E}">
        <p14:creationId xmlns:p14="http://schemas.microsoft.com/office/powerpoint/2010/main" val="1069585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A54CE33-5CA8-4630-B60E-827F94B64233}"/>
              </a:ext>
            </a:extLst>
          </p:cNvPr>
          <p:cNvGrpSpPr/>
          <p:nvPr/>
        </p:nvGrpSpPr>
        <p:grpSpPr>
          <a:xfrm>
            <a:off x="472204" y="3380944"/>
            <a:ext cx="11440484" cy="3877985"/>
            <a:chOff x="679451" y="2893366"/>
            <a:chExt cx="11440484" cy="387798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0F7E307-F1FE-4EAC-B936-0FB89DDF41D4}"/>
                </a:ext>
              </a:extLst>
            </p:cNvPr>
            <p:cNvGrpSpPr/>
            <p:nvPr/>
          </p:nvGrpSpPr>
          <p:grpSpPr>
            <a:xfrm>
              <a:off x="679451" y="2893366"/>
              <a:ext cx="11440484" cy="3877985"/>
              <a:chOff x="82301" y="495605"/>
              <a:chExt cx="6151273" cy="387798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6C643D-F299-4AF5-8FC2-77162A255732}"/>
                  </a:ext>
                </a:extLst>
              </p:cNvPr>
              <p:cNvSpPr txBox="1"/>
              <p:nvPr/>
            </p:nvSpPr>
            <p:spPr>
              <a:xfrm>
                <a:off x="82301" y="495605"/>
                <a:ext cx="243457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ДЛЯ</a:t>
                </a:r>
                <a:r>
                  <a:rPr lang="en-US" sz="2400" b="1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sz="2400" b="1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топ-менеджеров</a:t>
                </a:r>
              </a:p>
              <a:p>
                <a:pPr marL="285750" indent="-285750">
                  <a:lnSpc>
                    <a:spcPts val="2400"/>
                  </a:lnSpc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предпринимателей</a:t>
                </a:r>
              </a:p>
              <a:p>
                <a:pPr marL="285750" indent="-285750">
                  <a:lnSpc>
                    <a:spcPts val="2400"/>
                  </a:lnSpc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руководителей среднего звена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2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E585D4-FB46-4238-8FD2-574304F6D10E}"/>
                  </a:ext>
                </a:extLst>
              </p:cNvPr>
              <p:cNvSpPr txBox="1"/>
              <p:nvPr/>
            </p:nvSpPr>
            <p:spPr>
              <a:xfrm>
                <a:off x="3140898" y="495605"/>
                <a:ext cx="3092676" cy="3877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РЕЗУЛЬТАТ ОБУЧЕНИЯ</a:t>
                </a:r>
                <a:r>
                  <a:rPr lang="en-US" sz="2400" b="1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sz="2400" b="1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изучите современные технологии управления и научитесь принимать эффективные управленческие решения </a:t>
                </a:r>
              </a:p>
              <a:p>
                <a:pPr marL="285750" indent="-285750">
                  <a:lnSpc>
                    <a:spcPts val="2400"/>
                  </a:lnSpc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повысите личную эффективность</a:t>
                </a:r>
              </a:p>
              <a:p>
                <a:pPr marL="285750" indent="-285750">
                  <a:lnSpc>
                    <a:spcPts val="2400"/>
                  </a:lnSpc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приобретете новые деловые связи</a:t>
                </a:r>
              </a:p>
              <a:p>
                <a:pPr marL="285750" indent="-285750">
                  <a:lnSpc>
                    <a:spcPts val="2400"/>
                  </a:lnSpc>
                  <a:buClr>
                    <a:srgbClr val="D80E8C"/>
                  </a:buClr>
                  <a:buFont typeface="Wingdings" panose="05000000000000000000" pitchFamily="2" charset="2"/>
                  <a:buChar char="§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>
                  <a:lnSpc>
                    <a:spcPts val="2400"/>
                  </a:lnSpc>
                  <a:buClr>
                    <a:srgbClr val="D80E8C"/>
                  </a:buClr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2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CFBBB90-A10A-4E43-8CCD-AED708ABF3BD}"/>
                </a:ext>
              </a:extLst>
            </p:cNvPr>
            <p:cNvGrpSpPr/>
            <p:nvPr/>
          </p:nvGrpSpPr>
          <p:grpSpPr>
            <a:xfrm>
              <a:off x="5344532" y="2970230"/>
              <a:ext cx="821318" cy="1658353"/>
              <a:chOff x="4637600" y="3516385"/>
              <a:chExt cx="821318" cy="1658353"/>
            </a:xfrm>
          </p:grpSpPr>
          <p:sp>
            <p:nvSpPr>
              <p:cNvPr id="25" name="Стрелка: шеврон 24">
                <a:extLst>
                  <a:ext uri="{FF2B5EF4-FFF2-40B4-BE49-F238E27FC236}">
                    <a16:creationId xmlns:a16="http://schemas.microsoft.com/office/drawing/2014/main" id="{7594AA64-4D2A-4203-9C6F-F402C791767F}"/>
                  </a:ext>
                </a:extLst>
              </p:cNvPr>
              <p:cNvSpPr/>
              <p:nvPr/>
            </p:nvSpPr>
            <p:spPr>
              <a:xfrm>
                <a:off x="4637600" y="3516385"/>
                <a:ext cx="821318" cy="1658353"/>
              </a:xfrm>
              <a:prstGeom prst="chevron">
                <a:avLst>
                  <a:gd name="adj" fmla="val 6700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26" name="Стрелка: шеврон 25">
                <a:extLst>
                  <a:ext uri="{FF2B5EF4-FFF2-40B4-BE49-F238E27FC236}">
                    <a16:creationId xmlns:a16="http://schemas.microsoft.com/office/drawing/2014/main" id="{77778262-6AFD-4519-96DC-53C20F8E17FE}"/>
                  </a:ext>
                </a:extLst>
              </p:cNvPr>
              <p:cNvSpPr/>
              <p:nvPr/>
            </p:nvSpPr>
            <p:spPr>
              <a:xfrm>
                <a:off x="4667938" y="3813072"/>
                <a:ext cx="659139" cy="1064977"/>
              </a:xfrm>
              <a:prstGeom prst="chevron">
                <a:avLst>
                  <a:gd name="adj" fmla="val 55448"/>
                </a:avLst>
              </a:prstGeom>
              <a:solidFill>
                <a:srgbClr val="D80E8C"/>
              </a:solidFill>
              <a:ln>
                <a:solidFill>
                  <a:srgbClr val="D8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389272" y="100326"/>
            <a:ext cx="9277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80E8C"/>
                </a:solidFill>
                <a:ea typeface="+mj-ea"/>
              </a:rPr>
              <a:t>Программа профессиональной переподготовки </a:t>
            </a:r>
          </a:p>
          <a:p>
            <a:r>
              <a:rPr lang="ru-RU" sz="3200" b="1" dirty="0">
                <a:solidFill>
                  <a:srgbClr val="D80E8C"/>
                </a:solidFill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«Практическое управление компанией»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3F071D2-39E5-4F6F-9C16-ED61AF5898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85" y="228599"/>
            <a:ext cx="1643743" cy="1643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8346E37-FD05-4F3E-B203-9D094EFD73BE}"/>
              </a:ext>
            </a:extLst>
          </p:cNvPr>
          <p:cNvCxnSpPr>
            <a:cxnSpLocks/>
          </p:cNvCxnSpPr>
          <p:nvPr/>
        </p:nvCxnSpPr>
        <p:spPr>
          <a:xfrm>
            <a:off x="476358" y="1173598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06F790-09B4-43EC-96CF-C48736DA1C2D}"/>
              </a:ext>
            </a:extLst>
          </p:cNvPr>
          <p:cNvSpPr/>
          <p:nvPr/>
        </p:nvSpPr>
        <p:spPr>
          <a:xfrm>
            <a:off x="472204" y="1538063"/>
            <a:ext cx="8754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Сокращенный вариант программы </a:t>
            </a:r>
            <a:r>
              <a:rPr lang="ru-RU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МВА «Общий менеджмент»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255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2571" y="249595"/>
            <a:ext cx="714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D80E8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Содержание программы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55490" y="2155682"/>
            <a:ext cx="2608829" cy="3293209"/>
            <a:chOff x="295345" y="2089443"/>
            <a:chExt cx="2608829" cy="3293209"/>
          </a:xfrm>
        </p:grpSpPr>
        <p:sp>
          <p:nvSpPr>
            <p:cNvPr id="12" name="TextBox 11"/>
            <p:cNvSpPr txBox="1"/>
            <p:nvPr/>
          </p:nvSpPr>
          <p:spPr>
            <a:xfrm>
              <a:off x="295345" y="2089443"/>
              <a:ext cx="2523232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1.Вводный блок</a:t>
              </a:r>
            </a:p>
            <a:p>
              <a:pPr marL="171450" indent="-171450">
                <a:buClr>
                  <a:srgbClr val="2C4291"/>
                </a:buClr>
                <a:buFont typeface="Wingdings" panose="05000000000000000000" pitchFamily="2" charset="2"/>
                <a:buChar char="§"/>
              </a:pP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знакомство со слушателями (презентация себя и своей компании)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диагностика управленческих компетенций, обсуждение планируемых результатов обучения на программе, формирование индивидуальной траектории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авторская лекция-дискуссия «Деловая среда бизнеса»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4174" y="2469806"/>
              <a:ext cx="252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3709605" y="1522488"/>
            <a:ext cx="3335467" cy="1631216"/>
            <a:chOff x="3709605" y="1522488"/>
            <a:chExt cx="3335467" cy="1631216"/>
          </a:xfrm>
        </p:grpSpPr>
        <p:sp>
          <p:nvSpPr>
            <p:cNvPr id="13" name="TextBox 12"/>
            <p:cNvSpPr txBox="1"/>
            <p:nvPr/>
          </p:nvSpPr>
          <p:spPr>
            <a:xfrm>
              <a:off x="3709605" y="1522488"/>
              <a:ext cx="31848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2.Базовые дисциплины</a:t>
              </a:r>
              <a:endParaRPr lang="en-US" sz="16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Менеджмент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менеджмент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 </a:t>
              </a: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05072" y="1896308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7567230" y="1521463"/>
            <a:ext cx="3486150" cy="2554545"/>
            <a:chOff x="3604525" y="3178551"/>
            <a:chExt cx="3486150" cy="2554545"/>
          </a:xfrm>
        </p:grpSpPr>
        <p:sp>
          <p:nvSpPr>
            <p:cNvPr id="14" name="TextBox 13"/>
            <p:cNvSpPr txBox="1"/>
            <p:nvPr/>
          </p:nvSpPr>
          <p:spPr>
            <a:xfrm>
              <a:off x="3604525" y="3178551"/>
              <a:ext cx="348615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3.Специальные дисциплины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Психология управления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Организационно-управленческая </a:t>
              </a: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конфликтология</a:t>
              </a: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Бизнес-процессы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Командообразование</a:t>
              </a: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 в организации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эффективностью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Мотивация и стимулирование персонала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Оценка и развитие персонала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Брендинг</a:t>
              </a: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709605" y="3573152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3709605" y="3174581"/>
            <a:ext cx="3409950" cy="2616101"/>
            <a:chOff x="7171754" y="1522488"/>
            <a:chExt cx="3409950" cy="2616101"/>
          </a:xfrm>
        </p:grpSpPr>
        <p:sp>
          <p:nvSpPr>
            <p:cNvPr id="15" name="TextBox 14"/>
            <p:cNvSpPr txBox="1"/>
            <p:nvPr/>
          </p:nvSpPr>
          <p:spPr>
            <a:xfrm>
              <a:off x="7171754" y="1522488"/>
              <a:ext cx="3409950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4.Личностное развитие</a:t>
              </a:r>
            </a:p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(тренинги по выбору)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Навыки эффективного руководителя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Ораторское мастерство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Дизайн-мышление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стрессом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временем и работоспособностью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Личная бизнес-модель руководителя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Эмоциональный интеллект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Эффективная презентация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Работа с токсичными сотрудниками</a:t>
              </a: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7258050" y="2161236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C4AE562-479D-45FA-9B8F-F6E156A1B60D}"/>
              </a:ext>
            </a:extLst>
          </p:cNvPr>
          <p:cNvSpPr txBox="1"/>
          <p:nvPr/>
        </p:nvSpPr>
        <p:spPr>
          <a:xfrm>
            <a:off x="3709604" y="5790682"/>
            <a:ext cx="3929445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5.Итоговая аттестационная работа</a:t>
            </a:r>
          </a:p>
          <a:p>
            <a:endParaRPr lang="ru-RU" sz="1050" b="1" dirty="0">
              <a:solidFill>
                <a:srgbClr val="D80E8C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выполняется как индивидуальный проект</a:t>
            </a:r>
          </a:p>
          <a:p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F51FBC7-D0E0-4D98-BF6C-617D0B6BD88E}"/>
              </a:ext>
            </a:extLst>
          </p:cNvPr>
          <p:cNvGrpSpPr/>
          <p:nvPr/>
        </p:nvGrpSpPr>
        <p:grpSpPr>
          <a:xfrm>
            <a:off x="7567230" y="4182083"/>
            <a:ext cx="3608770" cy="1768719"/>
            <a:chOff x="7567230" y="4182083"/>
            <a:chExt cx="3608770" cy="1768719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87F30520-5645-4927-B921-3FFA6899FCC2}"/>
                </a:ext>
              </a:extLst>
            </p:cNvPr>
            <p:cNvSpPr/>
            <p:nvPr/>
          </p:nvSpPr>
          <p:spPr>
            <a:xfrm>
              <a:off x="7567230" y="4182083"/>
              <a:ext cx="3504240" cy="583636"/>
            </a:xfrm>
            <a:prstGeom prst="rect">
              <a:avLst/>
            </a:prstGeom>
            <a:solidFill>
              <a:srgbClr val="D80E8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7230" y="4182083"/>
              <a:ext cx="360877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Закрытые и открытые мероприятия бизнес-школы</a:t>
              </a:r>
            </a:p>
            <a:p>
              <a:pPr marL="171450" indent="-171450">
                <a:buClr>
                  <a:srgbClr val="2C4291"/>
                </a:buClr>
                <a:buFont typeface="Wingdings" panose="05000000000000000000" pitchFamily="2" charset="2"/>
                <a:buChar char="§"/>
              </a:pP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бизнес-экскурсии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книжный клуб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клуб делового английского языка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митапы</a:t>
              </a: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, круглые столы по проблемам развития бизнеса и обмену опытом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3BEA126-D0DE-4F61-A410-AD246E5B4BA3}"/>
                </a:ext>
              </a:extLst>
            </p:cNvPr>
            <p:cNvSpPr/>
            <p:nvPr/>
          </p:nvSpPr>
          <p:spPr>
            <a:xfrm>
              <a:off x="7567230" y="4182083"/>
              <a:ext cx="3504240" cy="1768719"/>
            </a:xfrm>
            <a:prstGeom prst="rect">
              <a:avLst/>
            </a:prstGeom>
            <a:noFill/>
            <a:ln w="31750">
              <a:solidFill>
                <a:srgbClr val="D8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F5A9924-369E-415F-87DA-AFDB3B670684}"/>
              </a:ext>
            </a:extLst>
          </p:cNvPr>
          <p:cNvCxnSpPr>
            <a:cxnSpLocks/>
          </p:cNvCxnSpPr>
          <p:nvPr/>
        </p:nvCxnSpPr>
        <p:spPr>
          <a:xfrm>
            <a:off x="3709605" y="6188413"/>
            <a:ext cx="34817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A867955-57D6-472B-B02B-EF5D31E1E1CA}"/>
              </a:ext>
            </a:extLst>
          </p:cNvPr>
          <p:cNvCxnSpPr>
            <a:cxnSpLocks/>
          </p:cNvCxnSpPr>
          <p:nvPr/>
        </p:nvCxnSpPr>
        <p:spPr>
          <a:xfrm>
            <a:off x="312571" y="919992"/>
            <a:ext cx="62188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56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18B0954-503F-4271-BE58-F47AE4BEB207}"/>
              </a:ext>
            </a:extLst>
          </p:cNvPr>
          <p:cNvGrpSpPr/>
          <p:nvPr/>
        </p:nvGrpSpPr>
        <p:grpSpPr>
          <a:xfrm>
            <a:off x="587414" y="3504714"/>
            <a:ext cx="11440484" cy="3037171"/>
            <a:chOff x="679451" y="2893366"/>
            <a:chExt cx="11440484" cy="3037171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0F7E307-F1FE-4EAC-B936-0FB89DDF41D4}"/>
                </a:ext>
              </a:extLst>
            </p:cNvPr>
            <p:cNvGrpSpPr/>
            <p:nvPr/>
          </p:nvGrpSpPr>
          <p:grpSpPr>
            <a:xfrm>
              <a:off x="679451" y="2893366"/>
              <a:ext cx="11440484" cy="3037171"/>
              <a:chOff x="82301" y="495605"/>
              <a:chExt cx="6151273" cy="486287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6C643D-F299-4AF5-8FC2-77162A255732}"/>
                  </a:ext>
                </a:extLst>
              </p:cNvPr>
              <p:cNvSpPr txBox="1"/>
              <p:nvPr/>
            </p:nvSpPr>
            <p:spPr>
              <a:xfrm>
                <a:off x="82301" y="495605"/>
                <a:ext cx="2434573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F47921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ДЛЯ</a:t>
                </a:r>
                <a:r>
                  <a:rPr lang="en-US" sz="2400" b="1" dirty="0">
                    <a:solidFill>
                      <a:srgbClr val="F47921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sz="2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lvl="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руководителей  компаний малого и среднего бизнеса</a:t>
                </a:r>
              </a:p>
              <a:p>
                <a:pPr marL="285750" lvl="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предпринимателей</a:t>
                </a:r>
              </a:p>
              <a:p>
                <a:pPr marL="285750" lvl="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руководителей отделов продаж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руководителей отделов маркетинга, рекламы и </a:t>
                </a:r>
                <a:r>
                  <a:rPr lang="en-US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PR</a:t>
                </a: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E585D4-FB46-4238-8FD2-574304F6D10E}"/>
                  </a:ext>
                </a:extLst>
              </p:cNvPr>
              <p:cNvSpPr txBox="1"/>
              <p:nvPr/>
            </p:nvSpPr>
            <p:spPr>
              <a:xfrm>
                <a:off x="3140898" y="495605"/>
                <a:ext cx="3092676" cy="4862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F47921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РЕЗУЛЬТАТ ОБУЧЕНИЯ</a:t>
                </a:r>
                <a:r>
                  <a:rPr lang="en-US" sz="2400" b="1" dirty="0">
                    <a:solidFill>
                      <a:srgbClr val="F47921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lvl="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получите актуальные знания по управлению маркетингом и продажами</a:t>
                </a:r>
              </a:p>
              <a:p>
                <a:pPr marL="285750" lvl="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поймёте, как увеличить выручку вашей компании и сможете обосновывать управленческие решения на основе аналитики</a:t>
                </a:r>
              </a:p>
              <a:p>
                <a:pPr marL="285750" lvl="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повысите личную  эффективность</a:t>
                </a:r>
              </a:p>
              <a:p>
                <a:pPr marL="285750" lvl="0" indent="-285750">
                  <a:buClr>
                    <a:schemeClr val="accent2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расширите круг бизнес-контактов</a:t>
                </a:r>
              </a:p>
              <a:p>
                <a:pPr marL="285750" indent="-285750">
                  <a:lnSpc>
                    <a:spcPts val="2400"/>
                  </a:lnSpc>
                  <a:buClr>
                    <a:srgbClr val="F47921"/>
                  </a:buClr>
                  <a:buFont typeface="Wingdings" panose="05000000000000000000" pitchFamily="2" charset="2"/>
                  <a:buChar char="§"/>
                </a:pPr>
                <a:endParaRPr lang="ru-RU" dirty="0"/>
              </a:p>
              <a:p>
                <a:pPr marL="285750" indent="-285750">
                  <a:lnSpc>
                    <a:spcPts val="2400"/>
                  </a:lnSpc>
                  <a:buClr>
                    <a:srgbClr val="F47921"/>
                  </a:buClr>
                  <a:buFont typeface="Wingdings" panose="05000000000000000000" pitchFamily="2" charset="2"/>
                  <a:buChar char="§"/>
                </a:pPr>
                <a:endParaRPr lang="ru-RU" dirty="0"/>
              </a:p>
              <a:p>
                <a:pPr marL="285750" indent="-285750">
                  <a:lnSpc>
                    <a:spcPts val="2400"/>
                  </a:lnSpc>
                  <a:buClr>
                    <a:srgbClr val="F47921"/>
                  </a:buClr>
                  <a:buFont typeface="Wingdings" panose="05000000000000000000" pitchFamily="2" charset="2"/>
                  <a:buChar char="§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2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CFBBB90-A10A-4E43-8CCD-AED708ABF3BD}"/>
                </a:ext>
              </a:extLst>
            </p:cNvPr>
            <p:cNvGrpSpPr/>
            <p:nvPr/>
          </p:nvGrpSpPr>
          <p:grpSpPr>
            <a:xfrm>
              <a:off x="5344532" y="3545003"/>
              <a:ext cx="821318" cy="1658353"/>
              <a:chOff x="4637600" y="3516385"/>
              <a:chExt cx="821318" cy="1658353"/>
            </a:xfrm>
          </p:grpSpPr>
          <p:sp>
            <p:nvSpPr>
              <p:cNvPr id="25" name="Стрелка: шеврон 24">
                <a:extLst>
                  <a:ext uri="{FF2B5EF4-FFF2-40B4-BE49-F238E27FC236}">
                    <a16:creationId xmlns:a16="http://schemas.microsoft.com/office/drawing/2014/main" id="{7594AA64-4D2A-4203-9C6F-F402C791767F}"/>
                  </a:ext>
                </a:extLst>
              </p:cNvPr>
              <p:cNvSpPr/>
              <p:nvPr/>
            </p:nvSpPr>
            <p:spPr>
              <a:xfrm>
                <a:off x="4637600" y="3516385"/>
                <a:ext cx="821318" cy="1658353"/>
              </a:xfrm>
              <a:prstGeom prst="chevron">
                <a:avLst>
                  <a:gd name="adj" fmla="val 6700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26" name="Стрелка: шеврон 25">
                <a:extLst>
                  <a:ext uri="{FF2B5EF4-FFF2-40B4-BE49-F238E27FC236}">
                    <a16:creationId xmlns:a16="http://schemas.microsoft.com/office/drawing/2014/main" id="{77778262-6AFD-4519-96DC-53C20F8E17FE}"/>
                  </a:ext>
                </a:extLst>
              </p:cNvPr>
              <p:cNvSpPr/>
              <p:nvPr/>
            </p:nvSpPr>
            <p:spPr>
              <a:xfrm>
                <a:off x="4667938" y="3813072"/>
                <a:ext cx="659139" cy="1064977"/>
              </a:xfrm>
              <a:prstGeom prst="chevron">
                <a:avLst>
                  <a:gd name="adj" fmla="val 55448"/>
                </a:avLst>
              </a:prstGeom>
              <a:solidFill>
                <a:srgbClr val="F47921"/>
              </a:solidFill>
              <a:ln>
                <a:solidFill>
                  <a:srgbClr val="F479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379808" y="449706"/>
            <a:ext cx="10122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47921"/>
                </a:solidFill>
                <a:ea typeface="+mj-ea"/>
              </a:rPr>
              <a:t>Программа профессиональной переподготовки </a:t>
            </a:r>
          </a:p>
          <a:p>
            <a:r>
              <a:rPr lang="ru-RU" sz="3200" b="1" dirty="0">
                <a:solidFill>
                  <a:srgbClr val="F47921"/>
                </a:solidFill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«Практическое управление в сфере маркетинга и продаж» 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55D5B2-DA71-4A7E-9066-F8C1A26D8F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85" y="449705"/>
            <a:ext cx="1653207" cy="1653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BA25C2A-5559-44D0-AB66-50B1283800B7}"/>
              </a:ext>
            </a:extLst>
          </p:cNvPr>
          <p:cNvCxnSpPr>
            <a:cxnSpLocks/>
          </p:cNvCxnSpPr>
          <p:nvPr/>
        </p:nvCxnSpPr>
        <p:spPr>
          <a:xfrm>
            <a:off x="502484" y="2006712"/>
            <a:ext cx="79274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EFDA2B-73AD-414A-960B-F3157D3D112C}"/>
              </a:ext>
            </a:extLst>
          </p:cNvPr>
          <p:cNvSpPr/>
          <p:nvPr/>
        </p:nvSpPr>
        <p:spPr>
          <a:xfrm>
            <a:off x="380060" y="2255077"/>
            <a:ext cx="8754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Сокращенный вариант программы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МВА «Маркетинг и продажи»</a:t>
            </a:r>
            <a:endParaRPr lang="ru-RU" sz="2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17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7129" y="298438"/>
            <a:ext cx="715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4792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Содержание программы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9605" y="5765110"/>
            <a:ext cx="3917676" cy="7232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5.Итоговая аттестационная работа</a:t>
            </a:r>
          </a:p>
          <a:p>
            <a:endParaRPr lang="ru-RU" sz="700" b="1" dirty="0">
              <a:solidFill>
                <a:srgbClr val="F4792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endParaRPr lang="ru-RU" sz="6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выполняется как индивидуальный проект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55490" y="2155682"/>
            <a:ext cx="2608829" cy="3293209"/>
            <a:chOff x="295345" y="2089443"/>
            <a:chExt cx="2608829" cy="3293209"/>
          </a:xfrm>
        </p:grpSpPr>
        <p:sp>
          <p:nvSpPr>
            <p:cNvPr id="12" name="TextBox 11"/>
            <p:cNvSpPr txBox="1"/>
            <p:nvPr/>
          </p:nvSpPr>
          <p:spPr>
            <a:xfrm>
              <a:off x="295345" y="2089443"/>
              <a:ext cx="2523232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1.Вводный блок</a:t>
              </a:r>
            </a:p>
            <a:p>
              <a:pPr marL="171450" indent="-171450">
                <a:buClr>
                  <a:srgbClr val="2C4291"/>
                </a:buClr>
                <a:buFont typeface="Wingdings" panose="05000000000000000000" pitchFamily="2" charset="2"/>
                <a:buChar char="§"/>
              </a:pP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знакомство со слушателями (презентация себя и своей компании)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диагностика управленческих компетенций, обсуждение планируемых результатов обучения на программе, формирование индивидуальной траектории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авторская лекция-дискуссия «Деловая среда бизнеса»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4174" y="2454706"/>
              <a:ext cx="252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3709605" y="1522488"/>
            <a:ext cx="3268899" cy="1631216"/>
            <a:chOff x="3709605" y="1522488"/>
            <a:chExt cx="3268899" cy="1631216"/>
          </a:xfrm>
        </p:grpSpPr>
        <p:sp>
          <p:nvSpPr>
            <p:cNvPr id="13" name="TextBox 12"/>
            <p:cNvSpPr txBox="1"/>
            <p:nvPr/>
          </p:nvSpPr>
          <p:spPr>
            <a:xfrm>
              <a:off x="3709605" y="1522488"/>
              <a:ext cx="31848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2.Базовые дисциплины</a:t>
              </a:r>
              <a:endParaRPr lang="en-US" sz="16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 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  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738504" y="1903750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3711647" y="3076608"/>
            <a:ext cx="3409950" cy="2246769"/>
            <a:chOff x="3316171" y="3098355"/>
            <a:chExt cx="3409950" cy="2246769"/>
          </a:xfrm>
        </p:grpSpPr>
        <p:sp>
          <p:nvSpPr>
            <p:cNvPr id="15" name="TextBox 14"/>
            <p:cNvSpPr txBox="1"/>
            <p:nvPr/>
          </p:nvSpPr>
          <p:spPr>
            <a:xfrm>
              <a:off x="3316171" y="3098355"/>
              <a:ext cx="340995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4.Личностное развитие</a:t>
              </a:r>
            </a:p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(тренинги по выбору)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Ораторское мастерство 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Дизайн-мышление 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Практические методики продаж 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временем и работоспособностью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Эмоциональный интеллект 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Эффективная презентация</a:t>
              </a:r>
            </a:p>
            <a:p>
              <a:pPr marL="17145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Работа с токсичными сотрудниками</a:t>
              </a: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401146" y="3715273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2A4DA9C-2BC8-4103-9EF7-CE7DEC00B9D7}"/>
              </a:ext>
            </a:extLst>
          </p:cNvPr>
          <p:cNvGrpSpPr/>
          <p:nvPr/>
        </p:nvGrpSpPr>
        <p:grpSpPr>
          <a:xfrm>
            <a:off x="7522201" y="1490067"/>
            <a:ext cx="3486150" cy="1885910"/>
            <a:chOff x="3695572" y="3275913"/>
            <a:chExt cx="3486150" cy="1885910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3695572" y="3275913"/>
              <a:ext cx="3486150" cy="1077218"/>
              <a:chOff x="3604525" y="2929176"/>
              <a:chExt cx="3486150" cy="107721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604525" y="2929176"/>
                <a:ext cx="348615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3.Специальные дисциплины</a:t>
                </a:r>
              </a:p>
              <a:p>
                <a:endParaRPr lang="ru-RU" sz="12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12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12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12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3709605" y="3340620"/>
                <a:ext cx="32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3755130" y="3776828"/>
              <a:ext cx="31848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Маркетинговые исследования</a:t>
              </a:r>
            </a:p>
            <a:p>
              <a:pPr marL="171450" lvl="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Практический маркетинг</a:t>
              </a:r>
            </a:p>
            <a:p>
              <a:pPr marL="171450" lvl="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Интернет-маркетинг</a:t>
              </a:r>
            </a:p>
            <a:p>
              <a:pPr marL="171450" lvl="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Поведение потребителей</a:t>
              </a:r>
            </a:p>
            <a:p>
              <a:pPr marL="171450" lvl="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Брендинг</a:t>
              </a: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lvl="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Реклама</a:t>
              </a:r>
            </a:p>
            <a:p>
              <a:pPr marL="171450" lvl="0" indent="-171450">
                <a:buClr>
                  <a:srgbClr val="F47921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продажами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557FFA-85CF-4996-88B7-ADA82A454226}"/>
              </a:ext>
            </a:extLst>
          </p:cNvPr>
          <p:cNvSpPr txBox="1"/>
          <p:nvPr/>
        </p:nvSpPr>
        <p:spPr>
          <a:xfrm>
            <a:off x="7567230" y="4182083"/>
            <a:ext cx="3608770" cy="1692771"/>
          </a:xfrm>
          <a:prstGeom prst="rect">
            <a:avLst/>
          </a:prstGeom>
          <a:noFill/>
          <a:ln w="31750">
            <a:solidFill>
              <a:srgbClr val="F4792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Закрытые и открытые мероприятия бизнес-школы</a:t>
            </a:r>
          </a:p>
          <a:p>
            <a:pPr marL="171450" indent="-171450">
              <a:buClr>
                <a:srgbClr val="2C4291"/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бизнес-экскурсии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книжный клуб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клуб делового английского языка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>
                <a:latin typeface="Gotham Pro" panose="02000503040000020004" pitchFamily="2" charset="0"/>
                <a:cs typeface="Gotham Pro" panose="02000503040000020004" pitchFamily="2" charset="0"/>
              </a:rPr>
              <a:t>митапы</a:t>
            </a: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, круглые столы по проблемам развития бизнеса и обмену опытом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2F2182-C65F-4506-B8EC-00569325C168}"/>
              </a:ext>
            </a:extLst>
          </p:cNvPr>
          <p:cNvSpPr/>
          <p:nvPr/>
        </p:nvSpPr>
        <p:spPr>
          <a:xfrm>
            <a:off x="7567230" y="4182083"/>
            <a:ext cx="3608770" cy="602684"/>
          </a:xfrm>
          <a:prstGeom prst="rect">
            <a:avLst/>
          </a:prstGeom>
          <a:solidFill>
            <a:srgbClr val="F47921"/>
          </a:solidFill>
          <a:ln>
            <a:solidFill>
              <a:srgbClr val="F4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F22E0-6C04-42F5-8954-389DE9DB63DF}"/>
              </a:ext>
            </a:extLst>
          </p:cNvPr>
          <p:cNvSpPr txBox="1"/>
          <p:nvPr/>
        </p:nvSpPr>
        <p:spPr>
          <a:xfrm>
            <a:off x="7581759" y="4156559"/>
            <a:ext cx="3594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Закрытые и открытые мероприятия бизнес-школы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B8444840-DE14-4565-BF48-4D308D84C310}"/>
              </a:ext>
            </a:extLst>
          </p:cNvPr>
          <p:cNvCxnSpPr/>
          <p:nvPr/>
        </p:nvCxnSpPr>
        <p:spPr>
          <a:xfrm>
            <a:off x="3796622" y="6105484"/>
            <a:ext cx="324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7B0AE21-C5EC-47D9-90B6-476CCC818025}"/>
              </a:ext>
            </a:extLst>
          </p:cNvPr>
          <p:cNvCxnSpPr>
            <a:cxnSpLocks/>
          </p:cNvCxnSpPr>
          <p:nvPr/>
        </p:nvCxnSpPr>
        <p:spPr>
          <a:xfrm>
            <a:off x="460617" y="941652"/>
            <a:ext cx="62188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684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ADA86E1-CA97-428B-9C0D-48B3C696BAF1}"/>
              </a:ext>
            </a:extLst>
          </p:cNvPr>
          <p:cNvGrpSpPr/>
          <p:nvPr/>
        </p:nvGrpSpPr>
        <p:grpSpPr>
          <a:xfrm>
            <a:off x="450232" y="3292314"/>
            <a:ext cx="11440484" cy="3447098"/>
            <a:chOff x="679451" y="2893366"/>
            <a:chExt cx="11440484" cy="3447098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0F7E307-F1FE-4EAC-B936-0FB89DDF41D4}"/>
                </a:ext>
              </a:extLst>
            </p:cNvPr>
            <p:cNvGrpSpPr/>
            <p:nvPr/>
          </p:nvGrpSpPr>
          <p:grpSpPr>
            <a:xfrm>
              <a:off x="679451" y="2893366"/>
              <a:ext cx="11440484" cy="3447098"/>
              <a:chOff x="82301" y="495605"/>
              <a:chExt cx="6151273" cy="344709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6C643D-F299-4AF5-8FC2-77162A255732}"/>
                  </a:ext>
                </a:extLst>
              </p:cNvPr>
              <p:cNvSpPr txBox="1"/>
              <p:nvPr/>
            </p:nvSpPr>
            <p:spPr>
              <a:xfrm>
                <a:off x="82301" y="495605"/>
                <a:ext cx="2434573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D8391F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ДЛЯ</a:t>
                </a:r>
                <a:r>
                  <a:rPr lang="en-US" sz="2400" b="1" dirty="0">
                    <a:solidFill>
                      <a:srgbClr val="D8391F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sz="2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lvl="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руководителей производственных компаний МСБ</a:t>
                </a:r>
              </a:p>
              <a:p>
                <a:pPr marL="285750" lvl="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руководителей производственных служб промышленных предприятий</a:t>
                </a:r>
              </a:p>
              <a:p>
                <a:pPr marL="28575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менеджеров, организующих и контролирующих производство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E585D4-FB46-4238-8FD2-574304F6D10E}"/>
                  </a:ext>
                </a:extLst>
              </p:cNvPr>
              <p:cNvSpPr txBox="1"/>
              <p:nvPr/>
            </p:nvSpPr>
            <p:spPr>
              <a:xfrm>
                <a:off x="3140898" y="495605"/>
                <a:ext cx="3092676" cy="3447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D8391F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РЕЗУЛЬТАТ ОБУЧЕНИЯ</a:t>
                </a:r>
                <a:r>
                  <a:rPr lang="en-US" sz="2400" b="1" dirty="0">
                    <a:solidFill>
                      <a:srgbClr val="D8391F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lvl="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освоите актуальные инструменты управления производством</a:t>
                </a:r>
              </a:p>
              <a:p>
                <a:pPr marL="285750" lvl="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повысите личную эффективность</a:t>
                </a:r>
              </a:p>
              <a:p>
                <a:pPr marL="285750" lvl="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расширите сеть деловых контактов</a:t>
                </a:r>
              </a:p>
              <a:p>
                <a:pPr marL="285750" indent="-285750">
                  <a:lnSpc>
                    <a:spcPts val="2400"/>
                  </a:lnSpc>
                  <a:buClr>
                    <a:srgbClr val="D8391F"/>
                  </a:buClr>
                  <a:buFont typeface="Wingdings" panose="05000000000000000000" pitchFamily="2" charset="2"/>
                  <a:buChar char="§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Clr>
                    <a:srgbClr val="D8391F"/>
                  </a:buClr>
                  <a:buFont typeface="Wingdings" panose="05000000000000000000" pitchFamily="2" charset="2"/>
                  <a:buChar char="§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2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CFBBB90-A10A-4E43-8CCD-AED708ABF3BD}"/>
                </a:ext>
              </a:extLst>
            </p:cNvPr>
            <p:cNvGrpSpPr/>
            <p:nvPr/>
          </p:nvGrpSpPr>
          <p:grpSpPr>
            <a:xfrm>
              <a:off x="5344532" y="3230115"/>
              <a:ext cx="821318" cy="1658353"/>
              <a:chOff x="4637600" y="3516385"/>
              <a:chExt cx="821318" cy="1658353"/>
            </a:xfrm>
          </p:grpSpPr>
          <p:sp>
            <p:nvSpPr>
              <p:cNvPr id="25" name="Стрелка: шеврон 24">
                <a:extLst>
                  <a:ext uri="{FF2B5EF4-FFF2-40B4-BE49-F238E27FC236}">
                    <a16:creationId xmlns:a16="http://schemas.microsoft.com/office/drawing/2014/main" id="{7594AA64-4D2A-4203-9C6F-F402C791767F}"/>
                  </a:ext>
                </a:extLst>
              </p:cNvPr>
              <p:cNvSpPr/>
              <p:nvPr/>
            </p:nvSpPr>
            <p:spPr>
              <a:xfrm>
                <a:off x="4637600" y="3516385"/>
                <a:ext cx="821318" cy="1658353"/>
              </a:xfrm>
              <a:prstGeom prst="chevron">
                <a:avLst>
                  <a:gd name="adj" fmla="val 6700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26" name="Стрелка: шеврон 25">
                <a:extLst>
                  <a:ext uri="{FF2B5EF4-FFF2-40B4-BE49-F238E27FC236}">
                    <a16:creationId xmlns:a16="http://schemas.microsoft.com/office/drawing/2014/main" id="{77778262-6AFD-4519-96DC-53C20F8E17FE}"/>
                  </a:ext>
                </a:extLst>
              </p:cNvPr>
              <p:cNvSpPr/>
              <p:nvPr/>
            </p:nvSpPr>
            <p:spPr>
              <a:xfrm>
                <a:off x="4667938" y="3813072"/>
                <a:ext cx="659139" cy="1064977"/>
              </a:xfrm>
              <a:prstGeom prst="chevron">
                <a:avLst>
                  <a:gd name="adj" fmla="val 55448"/>
                </a:avLst>
              </a:prstGeom>
              <a:solidFill>
                <a:srgbClr val="D8391F"/>
              </a:solidFill>
              <a:ln>
                <a:solidFill>
                  <a:srgbClr val="D839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A985D0-7CEC-445E-8897-B4629367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321" y="238950"/>
            <a:ext cx="1658436" cy="1658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D2AA5F-790B-4C0B-AD86-720F85BB3285}"/>
              </a:ext>
            </a:extLst>
          </p:cNvPr>
          <p:cNvSpPr txBox="1"/>
          <p:nvPr/>
        </p:nvSpPr>
        <p:spPr>
          <a:xfrm>
            <a:off x="371243" y="160989"/>
            <a:ext cx="99654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8391F"/>
                </a:solidFill>
                <a:ea typeface="+mj-ea"/>
              </a:rPr>
              <a:t>Программа профессиональной переподготовки</a:t>
            </a:r>
          </a:p>
          <a:p>
            <a:r>
              <a:rPr lang="ru-RU" sz="3200" b="1" dirty="0">
                <a:solidFill>
                  <a:srgbClr val="D8391F"/>
                </a:solidFill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«Практическое управление производством» 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62F83C3-6175-467F-8B9D-7286534ACDF1}"/>
              </a:ext>
            </a:extLst>
          </p:cNvPr>
          <p:cNvCxnSpPr>
            <a:cxnSpLocks/>
          </p:cNvCxnSpPr>
          <p:nvPr/>
        </p:nvCxnSpPr>
        <p:spPr>
          <a:xfrm>
            <a:off x="450232" y="1268889"/>
            <a:ext cx="79274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171F8C8-65F0-47B6-91A9-778E00C6C706}"/>
              </a:ext>
            </a:extLst>
          </p:cNvPr>
          <p:cNvSpPr/>
          <p:nvPr/>
        </p:nvSpPr>
        <p:spPr>
          <a:xfrm>
            <a:off x="371243" y="1565577"/>
            <a:ext cx="1104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Сокращенный вариант программы </a:t>
            </a:r>
            <a:r>
              <a:rPr lang="ru-RU" sz="2000" dirty="0"/>
              <a:t>МВА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«Управление производством»</a:t>
            </a:r>
            <a:endParaRPr lang="ru-RU" sz="2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2132" y="253131"/>
            <a:ext cx="667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D8391F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Содержание программы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5572" y="5631892"/>
            <a:ext cx="400391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5.Итоговая аттестационная работа</a:t>
            </a:r>
          </a:p>
          <a:p>
            <a:endParaRPr lang="ru-RU" sz="12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выполняется как индивидуальный проект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55490" y="2155682"/>
            <a:ext cx="2608829" cy="3293209"/>
            <a:chOff x="295345" y="2089443"/>
            <a:chExt cx="2608829" cy="3293209"/>
          </a:xfrm>
        </p:grpSpPr>
        <p:sp>
          <p:nvSpPr>
            <p:cNvPr id="12" name="TextBox 11"/>
            <p:cNvSpPr txBox="1"/>
            <p:nvPr/>
          </p:nvSpPr>
          <p:spPr>
            <a:xfrm>
              <a:off x="295345" y="2089443"/>
              <a:ext cx="2523232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1.Вводный блок</a:t>
              </a:r>
            </a:p>
            <a:p>
              <a:pPr marL="171450" indent="-171450">
                <a:buClr>
                  <a:srgbClr val="2C4291"/>
                </a:buClr>
                <a:buFont typeface="Wingdings" panose="05000000000000000000" pitchFamily="2" charset="2"/>
                <a:buChar char="§"/>
              </a:pP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знакомство со слушателями (презентация себя и своей компании)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диагностика управленческих компетенций, обсуждение планируемых результатов обучения на программе, формирование индивидуальной траектории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авторская лекция-дискуссия «Деловая среда бизнеса»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4174" y="2454706"/>
              <a:ext cx="252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3709605" y="1522488"/>
            <a:ext cx="3268899" cy="1631216"/>
            <a:chOff x="3709605" y="1522488"/>
            <a:chExt cx="3268899" cy="1631216"/>
          </a:xfrm>
        </p:grpSpPr>
        <p:sp>
          <p:nvSpPr>
            <p:cNvPr id="13" name="TextBox 12"/>
            <p:cNvSpPr txBox="1"/>
            <p:nvPr/>
          </p:nvSpPr>
          <p:spPr>
            <a:xfrm>
              <a:off x="3709605" y="1522488"/>
              <a:ext cx="3184850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2.Базовые дисциплины</a:t>
              </a:r>
              <a:endParaRPr lang="en-US" sz="16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Маркетинг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  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738504" y="1903750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7439741" y="1522488"/>
            <a:ext cx="3486150" cy="1077218"/>
            <a:chOff x="7348694" y="1175751"/>
            <a:chExt cx="3486150" cy="1077218"/>
          </a:xfrm>
        </p:grpSpPr>
        <p:sp>
          <p:nvSpPr>
            <p:cNvPr id="14" name="TextBox 13"/>
            <p:cNvSpPr txBox="1"/>
            <p:nvPr/>
          </p:nvSpPr>
          <p:spPr>
            <a:xfrm>
              <a:off x="7348694" y="1175751"/>
              <a:ext cx="3486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3.Специальные дисциплины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7348694" y="1557013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3738504" y="3273409"/>
            <a:ext cx="3409950" cy="2062103"/>
            <a:chOff x="2893351" y="1407615"/>
            <a:chExt cx="3409950" cy="2062103"/>
          </a:xfrm>
        </p:grpSpPr>
        <p:sp>
          <p:nvSpPr>
            <p:cNvPr id="15" name="TextBox 14"/>
            <p:cNvSpPr txBox="1"/>
            <p:nvPr/>
          </p:nvSpPr>
          <p:spPr>
            <a:xfrm>
              <a:off x="2893351" y="1407615"/>
              <a:ext cx="340995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4.Личностное развитие</a:t>
              </a:r>
            </a:p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(тренинги по выбору)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Навыки эффективного руководителя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Ораторское мастерство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Дизайн-мышление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Эмоциональный интеллект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Эффективная презентация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Работа с токсичными сотрудниками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Противодействие манипуляциям</a:t>
              </a: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893351" y="2016145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2997" y="4199993"/>
            <a:ext cx="3623003" cy="1631216"/>
          </a:xfrm>
          <a:prstGeom prst="rect">
            <a:avLst/>
          </a:prstGeom>
          <a:noFill/>
          <a:ln w="31750">
            <a:solidFill>
              <a:srgbClr val="D8391F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5.Мероприятия бизнес-школы</a:t>
            </a:r>
          </a:p>
          <a:p>
            <a:pPr marL="171450" indent="-171450">
              <a:buClr>
                <a:srgbClr val="2C4291"/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71450">
              <a:buClr>
                <a:srgbClr val="D8391F"/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бизнес-экскурсии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книжный клуб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клуб делового английского языка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>
                <a:latin typeface="Gotham Pro" panose="02000503040000020004" pitchFamily="2" charset="0"/>
                <a:cs typeface="Gotham Pro" panose="02000503040000020004" pitchFamily="2" charset="0"/>
              </a:rPr>
              <a:t>митапы</a:t>
            </a: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, круглые столы по проблемам развития бизнеса и обмену опытом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13" y="414117"/>
            <a:ext cx="724574" cy="71078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39741" y="1925475"/>
            <a:ext cx="3184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Бизнес-процессы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Производственные системы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Бережливое производство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Промышленные инновации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Управление качеством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Мотивация и стимулирование персонала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D9E24A-47C9-4142-A9F1-86784A0C0E43}"/>
              </a:ext>
            </a:extLst>
          </p:cNvPr>
          <p:cNvSpPr/>
          <p:nvPr/>
        </p:nvSpPr>
        <p:spPr>
          <a:xfrm>
            <a:off x="7560113" y="4199993"/>
            <a:ext cx="3608770" cy="514882"/>
          </a:xfrm>
          <a:prstGeom prst="rect">
            <a:avLst/>
          </a:prstGeom>
          <a:solidFill>
            <a:srgbClr val="D83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837FC-E7D5-4D82-9195-695347C796A3}"/>
              </a:ext>
            </a:extLst>
          </p:cNvPr>
          <p:cNvSpPr txBox="1"/>
          <p:nvPr/>
        </p:nvSpPr>
        <p:spPr>
          <a:xfrm>
            <a:off x="7534375" y="4130100"/>
            <a:ext cx="400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Закрытые и открытые мероприятия бизнес-школы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65B3A75-20AE-44AF-A9F1-F3B92756708B}"/>
              </a:ext>
            </a:extLst>
          </p:cNvPr>
          <p:cNvCxnSpPr/>
          <p:nvPr/>
        </p:nvCxnSpPr>
        <p:spPr>
          <a:xfrm>
            <a:off x="3738504" y="6006206"/>
            <a:ext cx="324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76E72E2-082F-46D6-B52B-B44F31EA152A}"/>
              </a:ext>
            </a:extLst>
          </p:cNvPr>
          <p:cNvCxnSpPr>
            <a:cxnSpLocks/>
          </p:cNvCxnSpPr>
          <p:nvPr/>
        </p:nvCxnSpPr>
        <p:spPr>
          <a:xfrm>
            <a:off x="434061" y="989277"/>
            <a:ext cx="62188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54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63D1AB5-DB23-43E1-8B6B-50D3401FE496}"/>
              </a:ext>
            </a:extLst>
          </p:cNvPr>
          <p:cNvGrpSpPr/>
          <p:nvPr/>
        </p:nvGrpSpPr>
        <p:grpSpPr>
          <a:xfrm>
            <a:off x="487623" y="3610785"/>
            <a:ext cx="10697592" cy="3108543"/>
            <a:chOff x="1083075" y="2893366"/>
            <a:chExt cx="10697592" cy="310854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F0F7E307-F1FE-4EAC-B936-0FB89DDF41D4}"/>
                </a:ext>
              </a:extLst>
            </p:cNvPr>
            <p:cNvGrpSpPr/>
            <p:nvPr/>
          </p:nvGrpSpPr>
          <p:grpSpPr>
            <a:xfrm>
              <a:off x="1083075" y="2893366"/>
              <a:ext cx="10697592" cy="3108543"/>
              <a:chOff x="299320" y="495605"/>
              <a:chExt cx="5751838" cy="310854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6C643D-F299-4AF5-8FC2-77162A255732}"/>
                  </a:ext>
                </a:extLst>
              </p:cNvPr>
              <p:cNvSpPr txBox="1"/>
              <p:nvPr/>
            </p:nvSpPr>
            <p:spPr>
              <a:xfrm>
                <a:off x="299320" y="509104"/>
                <a:ext cx="2134048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57AA46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ДЛЯ</a:t>
                </a:r>
                <a:r>
                  <a:rPr lang="en-US" sz="2400" b="1" dirty="0">
                    <a:solidFill>
                      <a:srgbClr val="57AA46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dirty="0"/>
              </a:p>
              <a:p>
                <a:pPr marL="285750" lvl="0" indent="-285750">
                  <a:buClr>
                    <a:schemeClr val="accent6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руководителей финансовых служб </a:t>
                </a:r>
              </a:p>
              <a:p>
                <a:pPr marL="285750" lvl="0" indent="-285750">
                  <a:buClr>
                    <a:schemeClr val="accent6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главных бухгалтеров </a:t>
                </a:r>
              </a:p>
              <a:p>
                <a:pPr marL="285750" indent="-285750">
                  <a:buClr>
                    <a:schemeClr val="accent6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кредитных менеджеров банков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E585D4-FB46-4238-8FD2-574304F6D10E}"/>
                  </a:ext>
                </a:extLst>
              </p:cNvPr>
              <p:cNvSpPr txBox="1"/>
              <p:nvPr/>
            </p:nvSpPr>
            <p:spPr>
              <a:xfrm>
                <a:off x="2848267" y="495605"/>
                <a:ext cx="3202891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57AA46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РЕЗУЛЬТАТ ОБУЧЕНИЯ</a:t>
                </a:r>
                <a:r>
                  <a:rPr lang="en-US" sz="2400" b="1" dirty="0">
                    <a:solidFill>
                      <a:srgbClr val="57AA46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:</a:t>
                </a: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lvl="0" indent="-285750">
                  <a:buClr>
                    <a:schemeClr val="accent6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изучите современные технологии управления финансами</a:t>
                </a:r>
              </a:p>
              <a:p>
                <a:pPr marL="285750" lvl="0" indent="-285750">
                  <a:buClr>
                    <a:schemeClr val="accent6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повысите личную эффективность</a:t>
                </a:r>
              </a:p>
              <a:p>
                <a:pPr marL="285750" indent="-285750">
                  <a:buClr>
                    <a:schemeClr val="accent6"/>
                  </a:buClr>
                  <a:buFont typeface="Wingdings" panose="05000000000000000000" pitchFamily="2" charset="2"/>
                  <a:buChar char="§"/>
                </a:pPr>
                <a:r>
                  <a:rPr lang="ru-RU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приобретете связи в профессиональном сообществ</a:t>
                </a: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endParaRPr lang="ru-RU" sz="2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CFBBB90-A10A-4E43-8CCD-AED708ABF3BD}"/>
                </a:ext>
              </a:extLst>
            </p:cNvPr>
            <p:cNvGrpSpPr/>
            <p:nvPr/>
          </p:nvGrpSpPr>
          <p:grpSpPr>
            <a:xfrm>
              <a:off x="4905026" y="2987518"/>
              <a:ext cx="821318" cy="1658353"/>
              <a:chOff x="4637600" y="3516385"/>
              <a:chExt cx="821318" cy="1658353"/>
            </a:xfrm>
          </p:grpSpPr>
          <p:sp>
            <p:nvSpPr>
              <p:cNvPr id="25" name="Стрелка: шеврон 24">
                <a:extLst>
                  <a:ext uri="{FF2B5EF4-FFF2-40B4-BE49-F238E27FC236}">
                    <a16:creationId xmlns:a16="http://schemas.microsoft.com/office/drawing/2014/main" id="{7594AA64-4D2A-4203-9C6F-F402C791767F}"/>
                  </a:ext>
                </a:extLst>
              </p:cNvPr>
              <p:cNvSpPr/>
              <p:nvPr/>
            </p:nvSpPr>
            <p:spPr>
              <a:xfrm>
                <a:off x="4637600" y="3516385"/>
                <a:ext cx="821318" cy="1658353"/>
              </a:xfrm>
              <a:prstGeom prst="chevron">
                <a:avLst>
                  <a:gd name="adj" fmla="val 6700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26" name="Стрелка: шеврон 25">
                <a:extLst>
                  <a:ext uri="{FF2B5EF4-FFF2-40B4-BE49-F238E27FC236}">
                    <a16:creationId xmlns:a16="http://schemas.microsoft.com/office/drawing/2014/main" id="{77778262-6AFD-4519-96DC-53C20F8E17FE}"/>
                  </a:ext>
                </a:extLst>
              </p:cNvPr>
              <p:cNvSpPr/>
              <p:nvPr/>
            </p:nvSpPr>
            <p:spPr>
              <a:xfrm>
                <a:off x="4667938" y="3813072"/>
                <a:ext cx="659139" cy="1064977"/>
              </a:xfrm>
              <a:prstGeom prst="chevron">
                <a:avLst>
                  <a:gd name="adj" fmla="val 55448"/>
                </a:avLst>
              </a:prstGeom>
              <a:solidFill>
                <a:srgbClr val="57AA46"/>
              </a:solidFill>
              <a:ln>
                <a:solidFill>
                  <a:srgbClr val="57AA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13" y="414117"/>
            <a:ext cx="724574" cy="71078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F1AF53-2B38-4D93-8F92-8519DC9B99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43" y="323299"/>
            <a:ext cx="1643743" cy="1643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18D759-E852-4900-A5F8-081EAD7C9B9E}"/>
              </a:ext>
            </a:extLst>
          </p:cNvPr>
          <p:cNvSpPr txBox="1"/>
          <p:nvPr/>
        </p:nvSpPr>
        <p:spPr>
          <a:xfrm>
            <a:off x="366716" y="414117"/>
            <a:ext cx="11433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57AA46"/>
                </a:solidFill>
                <a:ea typeface="+mj-ea"/>
              </a:rPr>
              <a:t>Программа профессиональной переподготовки </a:t>
            </a:r>
          </a:p>
          <a:p>
            <a:r>
              <a:rPr lang="ru-RU" sz="3200" b="1" dirty="0">
                <a:solidFill>
                  <a:srgbClr val="57AA46"/>
                </a:solidFill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«Практическое управление </a:t>
            </a:r>
          </a:p>
          <a:p>
            <a:r>
              <a:rPr lang="ru-RU" sz="3200" b="1" dirty="0">
                <a:solidFill>
                  <a:srgbClr val="57AA46"/>
                </a:solidFill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финансами компании» 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9876F9E-C4EA-45D7-8603-3573A25A0A9D}"/>
              </a:ext>
            </a:extLst>
          </p:cNvPr>
          <p:cNvCxnSpPr>
            <a:cxnSpLocks/>
          </p:cNvCxnSpPr>
          <p:nvPr/>
        </p:nvCxnSpPr>
        <p:spPr>
          <a:xfrm>
            <a:off x="485067" y="1789873"/>
            <a:ext cx="79274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C92EE4-0181-4CD9-939E-0106AF9D4A57}"/>
              </a:ext>
            </a:extLst>
          </p:cNvPr>
          <p:cNvSpPr/>
          <p:nvPr/>
        </p:nvSpPr>
        <p:spPr>
          <a:xfrm>
            <a:off x="391914" y="1830358"/>
            <a:ext cx="1104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</a:rPr>
              <a:t>Сокращенный вариант программы </a:t>
            </a:r>
            <a:r>
              <a:rPr lang="ru-RU" sz="2000" dirty="0">
                <a:latin typeface="Gotham Pro" panose="02000503040000020004" pitchFamily="2" charset="0"/>
                <a:cs typeface="Gotham Pro" panose="0200050304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МВА «Финансы»</a:t>
            </a:r>
            <a:endParaRPr lang="ru-RU" sz="2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A2ADAAF-B132-4F14-966A-EB7B53C65FEE}"/>
              </a:ext>
            </a:extLst>
          </p:cNvPr>
          <p:cNvSpPr/>
          <p:nvPr/>
        </p:nvSpPr>
        <p:spPr>
          <a:xfrm>
            <a:off x="2320" y="-19435"/>
            <a:ext cx="12192000" cy="68580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42F3A2-8278-4450-A1A2-C9AD7BA78267}"/>
              </a:ext>
            </a:extLst>
          </p:cNvPr>
          <p:cNvSpPr txBox="1"/>
          <p:nvPr/>
        </p:nvSpPr>
        <p:spPr>
          <a:xfrm rot="16200000">
            <a:off x="8618818" y="3072703"/>
            <a:ext cx="6498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42349C">
                    <a:alpha val="17000"/>
                  </a:srgbClr>
                </a:solidFill>
                <a:latin typeface="Proxima Nova Rg" panose="02000506030000020004" pitchFamily="2" charset="0"/>
              </a:rPr>
              <a:t>МВА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7BF66E4-132B-4391-AE66-A3155B205799}"/>
              </a:ext>
            </a:extLst>
          </p:cNvPr>
          <p:cNvGrpSpPr/>
          <p:nvPr/>
        </p:nvGrpSpPr>
        <p:grpSpPr>
          <a:xfrm>
            <a:off x="402391" y="4718923"/>
            <a:ext cx="6100082" cy="1879425"/>
            <a:chOff x="1088145" y="5189024"/>
            <a:chExt cx="7153249" cy="2203904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77C6A960-F137-4561-8270-A5A914A36449}"/>
                </a:ext>
              </a:extLst>
            </p:cNvPr>
            <p:cNvGrpSpPr/>
            <p:nvPr/>
          </p:nvGrpSpPr>
          <p:grpSpPr>
            <a:xfrm rot="598113">
              <a:off x="6037490" y="5189024"/>
              <a:ext cx="2203904" cy="2203904"/>
              <a:chOff x="5892346" y="5678895"/>
              <a:chExt cx="2203904" cy="2203904"/>
            </a:xfrm>
          </p:grpSpPr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421BF0D8-CB2C-4EA8-BC9A-6D05A437D0A1}"/>
                  </a:ext>
                </a:extLst>
              </p:cNvPr>
              <p:cNvSpPr/>
              <p:nvPr/>
            </p:nvSpPr>
            <p:spPr>
              <a:xfrm>
                <a:off x="5892346" y="5678895"/>
                <a:ext cx="2203904" cy="2203904"/>
              </a:xfrm>
              <a:prstGeom prst="rect">
                <a:avLst/>
              </a:prstGeom>
              <a:solidFill>
                <a:srgbClr val="42349C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ACAC666F-7C48-4DB5-8339-612D42E8C1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88"/>
              <a:stretch/>
            </p:blipFill>
            <p:spPr>
              <a:xfrm>
                <a:off x="6019823" y="5806228"/>
                <a:ext cx="1960621" cy="1955099"/>
              </a:xfrm>
              <a:prstGeom prst="rect">
                <a:avLst/>
              </a:prstGeom>
            </p:spPr>
          </p:pic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6A3A67A-5C7B-438C-8026-AD442DC2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145" y="5477449"/>
              <a:ext cx="1919177" cy="187668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F2B09F7-0AC4-4DB3-A279-2211EB128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788"/>
            <a:stretch/>
          </p:blipFill>
          <p:spPr>
            <a:xfrm>
              <a:off x="3514854" y="5458906"/>
              <a:ext cx="1919177" cy="1913773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92FFE-4C52-488B-B2B0-67BEC2D2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93" y="-14451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НАШ ПОДХОД К ОБУЧЕНИЮ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786493" y="874660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352C355-CD2E-4753-BC31-90B8E1B8D138}"/>
              </a:ext>
            </a:extLst>
          </p:cNvPr>
          <p:cNvGrpSpPr/>
          <p:nvPr/>
        </p:nvGrpSpPr>
        <p:grpSpPr>
          <a:xfrm>
            <a:off x="734976" y="546561"/>
            <a:ext cx="11096107" cy="4636746"/>
            <a:chOff x="635000" y="400904"/>
            <a:chExt cx="11096107" cy="4636746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D9E6080-238F-4CFE-9376-FC55532540B7}"/>
                </a:ext>
              </a:extLst>
            </p:cNvPr>
            <p:cNvGrpSpPr/>
            <p:nvPr/>
          </p:nvGrpSpPr>
          <p:grpSpPr>
            <a:xfrm>
              <a:off x="6233042" y="400904"/>
              <a:ext cx="5498065" cy="2414443"/>
              <a:chOff x="6978650" y="411177"/>
              <a:chExt cx="5498065" cy="2414443"/>
            </a:xfrm>
          </p:grpSpPr>
          <p:sp>
            <p:nvSpPr>
              <p:cNvPr id="11" name="Заголовок 1">
                <a:extLst>
                  <a:ext uri="{FF2B5EF4-FFF2-40B4-BE49-F238E27FC236}">
                    <a16:creationId xmlns:a16="http://schemas.microsoft.com/office/drawing/2014/main" id="{641D76AA-58A9-41F7-A034-052D17FA7C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8650" y="411177"/>
                <a:ext cx="3059793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28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Кто учит</a:t>
                </a: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6DA66680-D196-4E46-8972-5755FFD95D53}"/>
                  </a:ext>
                </a:extLst>
              </p:cNvPr>
              <p:cNvSpPr/>
              <p:nvPr/>
            </p:nvSpPr>
            <p:spPr>
              <a:xfrm>
                <a:off x="6990443" y="1440625"/>
                <a:ext cx="5486272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i="0" dirty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Высококвалифицированные специалисты с многолетним опытом работы в бизнесе и академической практикой. </a:t>
                </a:r>
                <a:endParaRPr lang="en-US" sz="1400" i="0" dirty="0">
                  <a:effectLst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r>
                  <a:rPr lang="ru-RU" sz="1400" i="0" dirty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Преподаватели-практики не только организуют тренинги и </a:t>
                </a:r>
                <a:r>
                  <a:rPr lang="ru-RU" sz="1400" i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деловые игры, </a:t>
                </a:r>
                <a:r>
                  <a:rPr lang="ru-RU" sz="1400" i="0" dirty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но также выступают в качестве консультантов </a:t>
                </a:r>
                <a:r>
                  <a:rPr lang="ru-RU" sz="1400" i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по проблемам, </a:t>
                </a:r>
                <a:r>
                  <a:rPr lang="ru-RU" sz="1400" i="0" dirty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с которыми слушатели сталкиваются в практической деятельности.</a:t>
                </a:r>
                <a:endParaRPr lang="ru-RU" sz="1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D7C5E437-5070-4BC5-85E7-42E9BAAD6BD7}"/>
                </a:ext>
              </a:extLst>
            </p:cNvPr>
            <p:cNvGrpSpPr/>
            <p:nvPr/>
          </p:nvGrpSpPr>
          <p:grpSpPr>
            <a:xfrm>
              <a:off x="635000" y="400904"/>
              <a:ext cx="4940175" cy="2424716"/>
              <a:chOff x="635000" y="400904"/>
              <a:chExt cx="4940175" cy="2424716"/>
            </a:xfrm>
          </p:grpSpPr>
          <p:sp>
            <p:nvSpPr>
              <p:cNvPr id="9" name="Заголовок 1">
                <a:extLst>
                  <a:ext uri="{FF2B5EF4-FFF2-40B4-BE49-F238E27FC236}">
                    <a16:creationId xmlns:a16="http://schemas.microsoft.com/office/drawing/2014/main" id="{2C20E00B-847E-48DA-AA67-0B887F67B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000" y="400904"/>
                <a:ext cx="3059793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28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Чему учим</a:t>
                </a: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4B5D49AE-5F34-4F00-8F26-CBDBF595DA62}"/>
                  </a:ext>
                </a:extLst>
              </p:cNvPr>
              <p:cNvSpPr/>
              <p:nvPr/>
            </p:nvSpPr>
            <p:spPr>
              <a:xfrm>
                <a:off x="646793" y="1440625"/>
                <a:ext cx="4928382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i="0" dirty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На программах </a:t>
                </a:r>
                <a:r>
                  <a:rPr lang="ru-RU" sz="1400" i="0" dirty="0" err="1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бизнс</a:t>
                </a:r>
                <a:r>
                  <a:rPr lang="ru-RU" sz="1400" i="0" dirty="0">
                    <a:effectLst/>
                    <a:latin typeface="Gotham Pro" panose="02000503040000020004" pitchFamily="2" charset="0"/>
                    <a:cs typeface="Gotham Pro" panose="02000503040000020004" pitchFamily="2" charset="0"/>
                  </a:rPr>
                  <a:t>-образования даётся необходимая систематизация знаний, переформатируется сознание, решаются сложные управленческие задачи и даются прочие важнейшие для управленцев вещи, которые не могут дать любые краткосрочные и среднесрочные программы обучения.</a:t>
                </a:r>
                <a:endParaRPr lang="ru-RU" sz="1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9126E9C-2B8F-489C-B98D-939C52F86BF3}"/>
                </a:ext>
              </a:extLst>
            </p:cNvPr>
            <p:cNvGrpSpPr/>
            <p:nvPr/>
          </p:nvGrpSpPr>
          <p:grpSpPr>
            <a:xfrm>
              <a:off x="646793" y="2601127"/>
              <a:ext cx="4928382" cy="1674609"/>
              <a:chOff x="628423" y="3308228"/>
              <a:chExt cx="4928382" cy="1674609"/>
            </a:xfrm>
          </p:grpSpPr>
          <p:sp>
            <p:nvSpPr>
              <p:cNvPr id="10" name="Заголовок 1">
                <a:extLst>
                  <a:ext uri="{FF2B5EF4-FFF2-40B4-BE49-F238E27FC236}">
                    <a16:creationId xmlns:a16="http://schemas.microsoft.com/office/drawing/2014/main" id="{3C1EF92A-7907-4CC4-9086-B3A6D1D84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423" y="3308228"/>
                <a:ext cx="24765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28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Как учим</a:t>
                </a: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DD95984-21A8-44A5-9273-6B6E519E8FA3}"/>
                  </a:ext>
                </a:extLst>
              </p:cNvPr>
              <p:cNvSpPr/>
              <p:nvPr/>
            </p:nvSpPr>
            <p:spPr>
              <a:xfrm>
                <a:off x="635000" y="4244173"/>
                <a:ext cx="492180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Получаете необходимые знания на лекциях</a:t>
                </a:r>
                <a:r>
                  <a:rPr lang="en-US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,</a:t>
                </a:r>
                <a:r>
                  <a:rPr lang="ru-RU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 закрепляете их на практике и оттачиваете свои навыки на тренингах</a:t>
                </a: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CD4B34D5-2B82-4225-8FE0-8DCAE472D737}"/>
                </a:ext>
              </a:extLst>
            </p:cNvPr>
            <p:cNvGrpSpPr/>
            <p:nvPr/>
          </p:nvGrpSpPr>
          <p:grpSpPr>
            <a:xfrm>
              <a:off x="6229413" y="2500001"/>
              <a:ext cx="5386361" cy="2537649"/>
              <a:chOff x="6601404" y="3012863"/>
              <a:chExt cx="5386361" cy="2537649"/>
            </a:xfrm>
          </p:grpSpPr>
          <p:sp>
            <p:nvSpPr>
              <p:cNvPr id="12" name="Заголовок 1">
                <a:extLst>
                  <a:ext uri="{FF2B5EF4-FFF2-40B4-BE49-F238E27FC236}">
                    <a16:creationId xmlns:a16="http://schemas.microsoft.com/office/drawing/2014/main" id="{0D44D973-E1DC-4ED1-8CFB-46FDFFA6C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01404" y="3012863"/>
                <a:ext cx="26162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28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Где учим</a:t>
                </a: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561BA548-7B61-4DAF-B156-157C3C5760E9}"/>
                  </a:ext>
                </a:extLst>
              </p:cNvPr>
              <p:cNvSpPr/>
              <p:nvPr/>
            </p:nvSpPr>
            <p:spPr>
              <a:xfrm>
                <a:off x="6616825" y="3950074"/>
                <a:ext cx="537094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Корпусы СГЭУ на улицах Советской Армии и </a:t>
                </a:r>
                <a:r>
                  <a:rPr lang="ru-RU" sz="1400" dirty="0" err="1">
                    <a:latin typeface="Gotham Pro" panose="02000503040000020004" pitchFamily="2" charset="0"/>
                    <a:cs typeface="Gotham Pro" panose="02000503040000020004" pitchFamily="2" charset="0"/>
                  </a:rPr>
                  <a:t>Галактионовской</a:t>
                </a:r>
                <a:r>
                  <a:rPr lang="en-US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.</a:t>
                </a:r>
                <a:r>
                  <a:rPr lang="ru-RU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 Учебная онлайн-платформа дает возможность участвовать в занятиях онлайн, просматривать записи прошедших занятий, выполнять домашние задания и защищать проекты с одногруппниками</a:t>
                </a:r>
              </a:p>
              <a:p>
                <a:endParaRPr lang="ru-RU" sz="1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6ED94BFA-1454-465E-BECA-FDFD10CA1196}"/>
              </a:ext>
            </a:extLst>
          </p:cNvPr>
          <p:cNvSpPr txBox="1">
            <a:spLocks/>
          </p:cNvSpPr>
          <p:nvPr/>
        </p:nvSpPr>
        <p:spPr>
          <a:xfrm>
            <a:off x="360729" y="1617419"/>
            <a:ext cx="851527" cy="1777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200" dirty="0">
                <a:solidFill>
                  <a:srgbClr val="42349C">
                    <a:alpha val="20000"/>
                  </a:srgbClr>
                </a:solidFill>
                <a:latin typeface="Bahnschrift" panose="020B0502040204020203" pitchFamily="34" charset="0"/>
                <a:cs typeface="Gotham Pro" panose="02000503040000020004" pitchFamily="2" charset="0"/>
              </a:rPr>
              <a:t>1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9EF82589-DFFD-4594-95DA-409E7F49CFD2}"/>
              </a:ext>
            </a:extLst>
          </p:cNvPr>
          <p:cNvSpPr txBox="1">
            <a:spLocks/>
          </p:cNvSpPr>
          <p:nvPr/>
        </p:nvSpPr>
        <p:spPr>
          <a:xfrm>
            <a:off x="245640" y="3271115"/>
            <a:ext cx="1211685" cy="1777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200" dirty="0">
                <a:solidFill>
                  <a:srgbClr val="42349C">
                    <a:alpha val="20000"/>
                  </a:srgbClr>
                </a:solidFill>
                <a:latin typeface="Bahnschrift" panose="020B0502040204020203" pitchFamily="34" charset="0"/>
                <a:cs typeface="Gotham Pro" panose="02000503040000020004" pitchFamily="2" charset="0"/>
              </a:rPr>
              <a:t>2</a:t>
            </a:r>
            <a:endParaRPr lang="ru-RU" sz="13200" dirty="0">
              <a:solidFill>
                <a:srgbClr val="42349C">
                  <a:alpha val="20000"/>
                </a:srgbClr>
              </a:solidFill>
              <a:latin typeface="Bahnschrift" panose="020B0502040204020203" pitchFamily="34" charset="0"/>
              <a:cs typeface="Gotham Pro" panose="02000503040000020004" pitchFamily="2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62CFFB3-9EDF-4D46-80EF-A16E8581146D}"/>
              </a:ext>
            </a:extLst>
          </p:cNvPr>
          <p:cNvSpPr txBox="1">
            <a:spLocks/>
          </p:cNvSpPr>
          <p:nvPr/>
        </p:nvSpPr>
        <p:spPr>
          <a:xfrm>
            <a:off x="5742386" y="1556929"/>
            <a:ext cx="1058739" cy="1777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200" dirty="0">
                <a:solidFill>
                  <a:srgbClr val="42349C">
                    <a:alpha val="20000"/>
                  </a:srgbClr>
                </a:solidFill>
                <a:latin typeface="Bahnschrift" panose="020B0502040204020203" pitchFamily="34" charset="0"/>
                <a:cs typeface="Gotham Pro" panose="02000503040000020004" pitchFamily="2" charset="0"/>
              </a:rPr>
              <a:t>3</a:t>
            </a:r>
            <a:endParaRPr lang="ru-RU" sz="13200" dirty="0">
              <a:solidFill>
                <a:srgbClr val="42349C">
                  <a:alpha val="20000"/>
                </a:srgbClr>
              </a:solidFill>
              <a:latin typeface="Bahnschrift" panose="020B0502040204020203" pitchFamily="34" charset="0"/>
              <a:cs typeface="Gotham Pro" panose="02000503040000020004" pitchFamily="2" charset="0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E4B81241-7A6C-497A-9074-7DA6F5682C60}"/>
              </a:ext>
            </a:extLst>
          </p:cNvPr>
          <p:cNvSpPr txBox="1">
            <a:spLocks/>
          </p:cNvSpPr>
          <p:nvPr/>
        </p:nvSpPr>
        <p:spPr>
          <a:xfrm>
            <a:off x="5725536" y="3227257"/>
            <a:ext cx="1396363" cy="1777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200" dirty="0">
                <a:solidFill>
                  <a:srgbClr val="42349C">
                    <a:alpha val="20000"/>
                  </a:srgbClr>
                </a:solidFill>
                <a:latin typeface="Bahnschrift" panose="020B0502040204020203" pitchFamily="34" charset="0"/>
                <a:cs typeface="Gotham Pro" panose="02000503040000020004" pitchFamily="2" charset="0"/>
              </a:rPr>
              <a:t>4</a:t>
            </a:r>
            <a:endParaRPr lang="ru-RU" sz="13200" dirty="0">
              <a:solidFill>
                <a:srgbClr val="42349C">
                  <a:alpha val="20000"/>
                </a:srgbClr>
              </a:solidFill>
              <a:latin typeface="Bahnschrift" panose="020B0502040204020203" pitchFamily="34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30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59F421-9D39-4984-8E8C-6A354F987572}"/>
              </a:ext>
            </a:extLst>
          </p:cNvPr>
          <p:cNvSpPr/>
          <p:nvPr/>
        </p:nvSpPr>
        <p:spPr>
          <a:xfrm>
            <a:off x="7567230" y="4190259"/>
            <a:ext cx="4069280" cy="523219"/>
          </a:xfrm>
          <a:prstGeom prst="rect">
            <a:avLst/>
          </a:prstGeom>
          <a:solidFill>
            <a:srgbClr val="57A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12571" y="253131"/>
            <a:ext cx="704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57AA46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Содержание программы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89616" y="5887655"/>
            <a:ext cx="4016936" cy="63094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5.Итоговая аттестационная работа</a:t>
            </a:r>
          </a:p>
          <a:p>
            <a:endParaRPr lang="ru-RU" sz="700" b="1" dirty="0">
              <a:solidFill>
                <a:srgbClr val="57AA46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выполняется как индивидуальный проект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55490" y="2155682"/>
            <a:ext cx="2608829" cy="3293209"/>
            <a:chOff x="295345" y="2089443"/>
            <a:chExt cx="2608829" cy="3293209"/>
          </a:xfrm>
        </p:grpSpPr>
        <p:sp>
          <p:nvSpPr>
            <p:cNvPr id="12" name="TextBox 11"/>
            <p:cNvSpPr txBox="1"/>
            <p:nvPr/>
          </p:nvSpPr>
          <p:spPr>
            <a:xfrm>
              <a:off x="295345" y="2089443"/>
              <a:ext cx="2523232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1.Вводный блок</a:t>
              </a:r>
            </a:p>
            <a:p>
              <a:pPr marL="171450" indent="-171450">
                <a:buClr>
                  <a:srgbClr val="2C4291"/>
                </a:buClr>
                <a:buFont typeface="Wingdings" panose="05000000000000000000" pitchFamily="2" charset="2"/>
                <a:buChar char="§"/>
              </a:pPr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знакомство со слушателями (презентация себя и своей компании)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диагностика управленческих компетенций, обсуждение планируемых результатов обучения на программе, формирование индивидуальной траектории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авторская лекция-дискуссия «Деловая среда бизнеса»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4174" y="2469806"/>
              <a:ext cx="252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3709605" y="1522488"/>
            <a:ext cx="3335467" cy="1446550"/>
            <a:chOff x="3709605" y="1522488"/>
            <a:chExt cx="3335467" cy="1446550"/>
          </a:xfrm>
        </p:grpSpPr>
        <p:sp>
          <p:nvSpPr>
            <p:cNvPr id="13" name="TextBox 12"/>
            <p:cNvSpPr txBox="1"/>
            <p:nvPr/>
          </p:nvSpPr>
          <p:spPr>
            <a:xfrm>
              <a:off x="3709605" y="1522488"/>
              <a:ext cx="31848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2.Базовые дисциплины</a:t>
              </a:r>
              <a:endParaRPr lang="en-US" sz="16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Менеджмент</a:t>
              </a:r>
              <a:endParaRPr lang="en-US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персоналом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анализ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Финансовый менеджмент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Технология бизнес-планирования</a:t>
              </a: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05072" y="1896308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7601472" y="1507402"/>
            <a:ext cx="3486150" cy="2000548"/>
            <a:chOff x="3604525" y="3178551"/>
            <a:chExt cx="3486150" cy="2000548"/>
          </a:xfrm>
        </p:grpSpPr>
        <p:sp>
          <p:nvSpPr>
            <p:cNvPr id="14" name="TextBox 13"/>
            <p:cNvSpPr txBox="1"/>
            <p:nvPr/>
          </p:nvSpPr>
          <p:spPr>
            <a:xfrm>
              <a:off x="3604525" y="3178551"/>
              <a:ext cx="348615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3.Специальные дисциплины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Управленческий учёт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Корпоративные финансы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Международные финансы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Инвестиционный анализ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Бюджетирование</a:t>
              </a: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Международные стандарты финансовой отчетности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стоимостью компании </a:t>
              </a: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709605" y="3573152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3705226" y="3073084"/>
            <a:ext cx="3409950" cy="2431435"/>
            <a:chOff x="7171754" y="1522488"/>
            <a:chExt cx="3409950" cy="2431435"/>
          </a:xfrm>
        </p:grpSpPr>
        <p:sp>
          <p:nvSpPr>
            <p:cNvPr id="15" name="TextBox 14"/>
            <p:cNvSpPr txBox="1"/>
            <p:nvPr/>
          </p:nvSpPr>
          <p:spPr>
            <a:xfrm>
              <a:off x="7171754" y="1522488"/>
              <a:ext cx="340995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4.Личностное развитие</a:t>
              </a:r>
            </a:p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(тренинги по выбору)</a:t>
              </a:r>
            </a:p>
            <a:p>
              <a:endParaRPr lang="ru-RU" sz="1200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стрессом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Работа с токсичными сотрудниками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Эффективная презентация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Ораторское мастерство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временем и работоспособностью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Эффективные навыки руководителя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Управление исполнением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Gotham Pro" panose="02000503040000020004" pitchFamily="2" charset="0"/>
                  <a:cs typeface="Gotham Pro" panose="02000503040000020004" pitchFamily="2" charset="0"/>
                </a:rPr>
                <a:t>Эмоциональный интеллект </a:t>
              </a: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7258050" y="2161236"/>
              <a:ext cx="32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67230" y="4162121"/>
            <a:ext cx="41037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Закрытые и открытые мероприятия бизнес-школы</a:t>
            </a:r>
          </a:p>
          <a:p>
            <a:pPr marL="171450" indent="-171450">
              <a:buClr>
                <a:srgbClr val="2C4291"/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бизнес-экскурсии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книжный клуб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клуб делового английского языка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>
                <a:latin typeface="Gotham Pro" panose="02000503040000020004" pitchFamily="2" charset="0"/>
                <a:cs typeface="Gotham Pro" panose="02000503040000020004" pitchFamily="2" charset="0"/>
              </a:rPr>
              <a:t>митапы</a:t>
            </a: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, круглые столы по проблемам развития бизнеса и обмену опытом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504A70-BE81-4989-8B28-60A8350EB3E5}"/>
              </a:ext>
            </a:extLst>
          </p:cNvPr>
          <p:cNvSpPr/>
          <p:nvPr/>
        </p:nvSpPr>
        <p:spPr>
          <a:xfrm>
            <a:off x="7567230" y="4190259"/>
            <a:ext cx="4069280" cy="1757676"/>
          </a:xfrm>
          <a:prstGeom prst="rect">
            <a:avLst/>
          </a:prstGeom>
          <a:noFill/>
          <a:ln w="31750">
            <a:solidFill>
              <a:srgbClr val="57A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C58CA8C-6832-4338-B523-A71815523345}"/>
              </a:ext>
            </a:extLst>
          </p:cNvPr>
          <p:cNvCxnSpPr>
            <a:cxnSpLocks/>
          </p:cNvCxnSpPr>
          <p:nvPr/>
        </p:nvCxnSpPr>
        <p:spPr>
          <a:xfrm>
            <a:off x="3805072" y="6261821"/>
            <a:ext cx="3409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8A03F17-9F1A-4785-A4A5-CBAA83198A1E}"/>
              </a:ext>
            </a:extLst>
          </p:cNvPr>
          <p:cNvCxnSpPr>
            <a:cxnSpLocks/>
          </p:cNvCxnSpPr>
          <p:nvPr/>
        </p:nvCxnSpPr>
        <p:spPr>
          <a:xfrm>
            <a:off x="434061" y="989277"/>
            <a:ext cx="62188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926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558EF0E6-CD60-40EC-B539-25AACBF67E24}"/>
              </a:ext>
            </a:extLst>
          </p:cNvPr>
          <p:cNvSpPr txBox="1"/>
          <p:nvPr/>
        </p:nvSpPr>
        <p:spPr>
          <a:xfrm>
            <a:off x="613860" y="2606547"/>
            <a:ext cx="46960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Выполняете итоговую аттестационную работу</a:t>
            </a:r>
          </a:p>
          <a:p>
            <a:b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Проект выполняется по материалам своей компании и защищается перед комиссией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66BE5E8-844D-4677-ABE6-167D4C175D8A}"/>
              </a:ext>
            </a:extLst>
          </p:cNvPr>
          <p:cNvGrpSpPr/>
          <p:nvPr/>
        </p:nvGrpSpPr>
        <p:grpSpPr>
          <a:xfrm>
            <a:off x="5581307" y="1917059"/>
            <a:ext cx="5956980" cy="4349208"/>
            <a:chOff x="2616084" y="1333606"/>
            <a:chExt cx="8809142" cy="6431579"/>
          </a:xfrm>
        </p:grpSpPr>
        <p:sp>
          <p:nvSpPr>
            <p:cNvPr id="30" name="Половина рамки 29">
              <a:extLst>
                <a:ext uri="{FF2B5EF4-FFF2-40B4-BE49-F238E27FC236}">
                  <a16:creationId xmlns:a16="http://schemas.microsoft.com/office/drawing/2014/main" id="{EF87328C-F148-4A76-A136-311EC1382761}"/>
                </a:ext>
              </a:extLst>
            </p:cNvPr>
            <p:cNvSpPr/>
            <p:nvPr/>
          </p:nvSpPr>
          <p:spPr>
            <a:xfrm>
              <a:off x="2616200" y="1363774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08322E50-187C-4B96-A9FE-F0014A3DFB8E}"/>
                </a:ext>
              </a:extLst>
            </p:cNvPr>
            <p:cNvGrpSpPr/>
            <p:nvPr/>
          </p:nvGrpSpPr>
          <p:grpSpPr>
            <a:xfrm>
              <a:off x="4279704" y="2738981"/>
              <a:ext cx="5969090" cy="3157057"/>
              <a:chOff x="3549553" y="3046758"/>
              <a:chExt cx="5969090" cy="3157057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667D1A19-3FFF-4CB6-92A7-3FD524E8599D}"/>
                  </a:ext>
                </a:extLst>
              </p:cNvPr>
              <p:cNvSpPr/>
              <p:nvPr/>
            </p:nvSpPr>
            <p:spPr>
              <a:xfrm>
                <a:off x="3549553" y="4601628"/>
                <a:ext cx="1404380" cy="266183"/>
              </a:xfrm>
              <a:prstGeom prst="rect">
                <a:avLst/>
              </a:prstGeom>
              <a:pattFill prst="wdUpDiag">
                <a:fgClr>
                  <a:srgbClr val="D80E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4B9C8D7A-58B2-42B2-B7BE-A4925FD6D7DA}"/>
                  </a:ext>
                </a:extLst>
              </p:cNvPr>
              <p:cNvSpPr/>
              <p:nvPr/>
            </p:nvSpPr>
            <p:spPr>
              <a:xfrm>
                <a:off x="3913202" y="5937632"/>
                <a:ext cx="733425" cy="266183"/>
              </a:xfrm>
              <a:prstGeom prst="rect">
                <a:avLst/>
              </a:prstGeom>
              <a:pattFill prst="wdUpDiag">
                <a:fgClr>
                  <a:srgbClr val="D80E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C441E8E-7257-44C8-815C-4A0D7D7E4934}"/>
                  </a:ext>
                </a:extLst>
              </p:cNvPr>
              <p:cNvSpPr/>
              <p:nvPr/>
            </p:nvSpPr>
            <p:spPr>
              <a:xfrm>
                <a:off x="7227822" y="3046758"/>
                <a:ext cx="2290821" cy="266183"/>
              </a:xfrm>
              <a:prstGeom prst="rect">
                <a:avLst/>
              </a:prstGeom>
              <a:pattFill prst="wdUpDiag">
                <a:fgClr>
                  <a:srgbClr val="D80E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  <p:sp>
          <p:nvSpPr>
            <p:cNvPr id="41" name="Половина рамки 40">
              <a:extLst>
                <a:ext uri="{FF2B5EF4-FFF2-40B4-BE49-F238E27FC236}">
                  <a16:creationId xmlns:a16="http://schemas.microsoft.com/office/drawing/2014/main" id="{56D7A3E1-144A-405D-B07E-DA9261E6E1AB}"/>
                </a:ext>
              </a:extLst>
            </p:cNvPr>
            <p:cNvSpPr/>
            <p:nvPr/>
          </p:nvSpPr>
          <p:spPr>
            <a:xfrm rot="16200000">
              <a:off x="2569253" y="6392791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42" name="Половина рамки 41">
              <a:extLst>
                <a:ext uri="{FF2B5EF4-FFF2-40B4-BE49-F238E27FC236}">
                  <a16:creationId xmlns:a16="http://schemas.microsoft.com/office/drawing/2014/main" id="{772E733B-5C4F-443C-BDE7-538740348AE4}"/>
                </a:ext>
              </a:extLst>
            </p:cNvPr>
            <p:cNvSpPr/>
            <p:nvPr/>
          </p:nvSpPr>
          <p:spPr>
            <a:xfrm rot="5400000">
              <a:off x="10052832" y="1380437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43" name="Половина рамки 42">
              <a:extLst>
                <a:ext uri="{FF2B5EF4-FFF2-40B4-BE49-F238E27FC236}">
                  <a16:creationId xmlns:a16="http://schemas.microsoft.com/office/drawing/2014/main" id="{25477AE8-560D-41E2-BB1D-ACBB25BECB60}"/>
                </a:ext>
              </a:extLst>
            </p:cNvPr>
            <p:cNvSpPr/>
            <p:nvPr/>
          </p:nvSpPr>
          <p:spPr>
            <a:xfrm rot="16200000" flipV="1">
              <a:off x="10012395" y="6392791"/>
              <a:ext cx="1419225" cy="1325563"/>
            </a:xfrm>
            <a:prstGeom prst="halfFrame">
              <a:avLst>
                <a:gd name="adj1" fmla="val 27585"/>
                <a:gd name="adj2" fmla="val 28303"/>
              </a:avLst>
            </a:prstGeom>
            <a:solidFill>
              <a:srgbClr val="4234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91A2835-C5B7-4E97-8A44-98103996DBA4}"/>
              </a:ext>
            </a:extLst>
          </p:cNvPr>
          <p:cNvSpPr txBox="1"/>
          <p:nvPr/>
        </p:nvSpPr>
        <p:spPr>
          <a:xfrm>
            <a:off x="573654" y="4849287"/>
            <a:ext cx="493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Получаете диплом о профессиональной переподготовке СГЭУ</a:t>
            </a:r>
          </a:p>
          <a:p>
            <a:endParaRPr lang="ru-RU" sz="12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Диплом дает право на ведение профессиональной деятельности в области управления компанией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4233" y="226816"/>
            <a:ext cx="1025897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Итог</a:t>
            </a:r>
            <a:r>
              <a:rPr lang="en-US" sz="3200" dirty="0"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 </a:t>
            </a:r>
            <a:r>
              <a:rPr lang="ru-RU" sz="3200" dirty="0"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обучения</a:t>
            </a:r>
            <a:r>
              <a:rPr lang="en-US" sz="3200" dirty="0"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 </a:t>
            </a:r>
            <a:r>
              <a:rPr lang="ru-RU" sz="3200" dirty="0"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на программе м</a:t>
            </a:r>
            <a:r>
              <a:rPr lang="en-US" sz="3200" dirty="0">
                <a:latin typeface="Gotham Pro" panose="02000503040000020004" pitchFamily="2" charset="0"/>
                <a:ea typeface="+mj-ea"/>
                <a:cs typeface="Gotham Pro" panose="02000503040000020004" pitchFamily="2" charset="0"/>
              </a:rPr>
              <a:t>ini-MBA</a:t>
            </a:r>
            <a:endParaRPr lang="ru-RU" sz="3200" dirty="0">
              <a:latin typeface="Gotham Pro" panose="02000503040000020004" pitchFamily="2" charset="0"/>
              <a:ea typeface="+mj-ea"/>
              <a:cs typeface="Gotham Pro" panose="0200050304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E39553-B378-4501-A003-D00B5CC3F8E8}"/>
              </a:ext>
            </a:extLst>
          </p:cNvPr>
          <p:cNvSpPr/>
          <p:nvPr/>
        </p:nvSpPr>
        <p:spPr>
          <a:xfrm>
            <a:off x="10317750" y="5029425"/>
            <a:ext cx="896381" cy="180000"/>
          </a:xfrm>
          <a:prstGeom prst="rect">
            <a:avLst/>
          </a:prstGeom>
          <a:pattFill prst="wdUpDiag">
            <a:fgClr>
              <a:srgbClr val="D80E8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83" t="674" r="1914" b="3439"/>
          <a:stretch/>
        </p:blipFill>
        <p:spPr>
          <a:xfrm rot="5400000">
            <a:off x="6609679" y="1362318"/>
            <a:ext cx="3899061" cy="54756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122015A-69B7-4A79-8CE1-C0BE6E3D0DA6}"/>
              </a:ext>
            </a:extLst>
          </p:cNvPr>
          <p:cNvSpPr/>
          <p:nvPr/>
        </p:nvSpPr>
        <p:spPr>
          <a:xfrm>
            <a:off x="6933151" y="4849287"/>
            <a:ext cx="495962" cy="180000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C159DC7-6136-4295-8DFB-BBB9A94AF061}"/>
              </a:ext>
            </a:extLst>
          </p:cNvPr>
          <p:cNvSpPr/>
          <p:nvPr/>
        </p:nvSpPr>
        <p:spPr>
          <a:xfrm>
            <a:off x="6820514" y="3880001"/>
            <a:ext cx="761015" cy="1800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C51B6A-93A8-4582-82CC-C2FBFABF5F3D}"/>
              </a:ext>
            </a:extLst>
          </p:cNvPr>
          <p:cNvSpPr/>
          <p:nvPr/>
        </p:nvSpPr>
        <p:spPr>
          <a:xfrm>
            <a:off x="9202313" y="2786777"/>
            <a:ext cx="1439592" cy="180000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643712-6A8D-4E7F-A7B7-FD64EAA78A3C}"/>
              </a:ext>
            </a:extLst>
          </p:cNvPr>
          <p:cNvSpPr/>
          <p:nvPr/>
        </p:nvSpPr>
        <p:spPr>
          <a:xfrm>
            <a:off x="9426147" y="2969275"/>
            <a:ext cx="495962" cy="180000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12EA812-DAC3-4182-A28E-CC30592A3F6F}"/>
              </a:ext>
            </a:extLst>
          </p:cNvPr>
          <p:cNvSpPr/>
          <p:nvPr/>
        </p:nvSpPr>
        <p:spPr>
          <a:xfrm>
            <a:off x="10077247" y="2953404"/>
            <a:ext cx="495962" cy="180000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E13F398-29CE-45AD-81FC-26F3A8FEE67E}"/>
              </a:ext>
            </a:extLst>
          </p:cNvPr>
          <p:cNvSpPr/>
          <p:nvPr/>
        </p:nvSpPr>
        <p:spPr>
          <a:xfrm>
            <a:off x="10244831" y="5029287"/>
            <a:ext cx="969300" cy="170773"/>
          </a:xfrm>
          <a:prstGeom prst="rect">
            <a:avLst/>
          </a:prstGeom>
          <a:pattFill prst="wdUpDiag">
            <a:fgClr>
              <a:srgbClr val="42349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46B04BE-E8F1-441C-8758-A00A0CB46E42}"/>
              </a:ext>
            </a:extLst>
          </p:cNvPr>
          <p:cNvCxnSpPr>
            <a:cxnSpLocks/>
          </p:cNvCxnSpPr>
          <p:nvPr/>
        </p:nvCxnSpPr>
        <p:spPr>
          <a:xfrm>
            <a:off x="434061" y="989277"/>
            <a:ext cx="855753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84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B791306-C8DE-47B3-A40E-072911E2899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803456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BCDF0E-3A77-4494-B81E-6AB11DC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5" y="-86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ВЫПУСКНИКИ ПРОГРАММ </a:t>
            </a:r>
            <a:r>
              <a:rPr lang="en-US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mini-</a:t>
            </a:r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МВА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598A7F28-BF3E-4D7D-B492-3DDF551892CD}"/>
              </a:ext>
            </a:extLst>
          </p:cNvPr>
          <p:cNvGrpSpPr/>
          <p:nvPr/>
        </p:nvGrpSpPr>
        <p:grpSpPr>
          <a:xfrm>
            <a:off x="615272" y="1154373"/>
            <a:ext cx="10410950" cy="5224537"/>
            <a:chOff x="775070" y="1511692"/>
            <a:chExt cx="10410950" cy="5224537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67E3F17-67A3-4216-A63E-1687E98E791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1446" r="1220"/>
            <a:stretch/>
          </p:blipFill>
          <p:spPr>
            <a:xfrm>
              <a:off x="9019800" y="4393126"/>
              <a:ext cx="1346400" cy="13464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10B4AC1-30FB-4DB6-98CB-F9660E8EF59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0352" t="3987" r="13283" b="40856"/>
            <a:stretch/>
          </p:blipFill>
          <p:spPr>
            <a:xfrm>
              <a:off x="6568417" y="4378704"/>
              <a:ext cx="1346400" cy="13464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322D790-E91F-4044-8073-8C0666F14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684"/>
            <a:stretch/>
          </p:blipFill>
          <p:spPr>
            <a:xfrm>
              <a:off x="4246833" y="4435722"/>
              <a:ext cx="1345393" cy="13464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1" name="Picture 10" descr="Золотовицкий А.В.">
              <a:extLst>
                <a:ext uri="{FF2B5EF4-FFF2-40B4-BE49-F238E27FC236}">
                  <a16:creationId xmlns:a16="http://schemas.microsoft.com/office/drawing/2014/main" id="{5533B9E5-422A-4E53-9560-72A4D5CDE3A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151" y="4412713"/>
              <a:ext cx="1346400" cy="1346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s://static.tildacdn.com/tild3332-3534-4239-b961-303638313663/IMG_4561WEB.jpg">
              <a:extLst>
                <a:ext uri="{FF2B5EF4-FFF2-40B4-BE49-F238E27FC236}">
                  <a16:creationId xmlns:a16="http://schemas.microsoft.com/office/drawing/2014/main" id="{0A8F2BEA-983F-4CFF-BD7E-206A31CFB45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9" t="5352" r="34068" b="61999"/>
            <a:stretch/>
          </p:blipFill>
          <p:spPr bwMode="auto">
            <a:xfrm>
              <a:off x="9019800" y="1511692"/>
              <a:ext cx="1346400" cy="1346400"/>
            </a:xfrm>
            <a:prstGeom prst="ellipse">
              <a:avLst/>
            </a:prstGeom>
            <a:ln w="1905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Токар Е.Я. ">
              <a:extLst>
                <a:ext uri="{FF2B5EF4-FFF2-40B4-BE49-F238E27FC236}">
                  <a16:creationId xmlns:a16="http://schemas.microsoft.com/office/drawing/2014/main" id="{833E680F-9057-443A-BE9D-DA9F7AA9C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734" y="1511692"/>
              <a:ext cx="1346400" cy="1346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16801D19-D514-4BED-9774-6FB96D975866}"/>
                </a:ext>
              </a:extLst>
            </p:cNvPr>
            <p:cNvGrpSpPr/>
            <p:nvPr/>
          </p:nvGrpSpPr>
          <p:grpSpPr>
            <a:xfrm>
              <a:off x="775070" y="1514176"/>
              <a:ext cx="10410950" cy="5222053"/>
              <a:chOff x="978483" y="1597026"/>
              <a:chExt cx="10112556" cy="5222053"/>
            </a:xfrm>
          </p:grpSpPr>
          <p:pic>
            <p:nvPicPr>
              <p:cNvPr id="63" name="Picture 2" descr="Вагин С.Г.">
                <a:extLst>
                  <a:ext uri="{FF2B5EF4-FFF2-40B4-BE49-F238E27FC236}">
                    <a16:creationId xmlns:a16="http://schemas.microsoft.com/office/drawing/2014/main" id="{3D3CB94E-D702-44D1-92CE-FACEFA4C0FD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3844" y="1597026"/>
                <a:ext cx="1307810" cy="13449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4" descr="Ванина Э.Г. ">
                <a:extLst>
                  <a:ext uri="{FF2B5EF4-FFF2-40B4-BE49-F238E27FC236}">
                    <a16:creationId xmlns:a16="http://schemas.microsoft.com/office/drawing/2014/main" id="{793B4460-3D8D-43F4-B652-9EA3AC42FA0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0745" y="1597026"/>
                <a:ext cx="1307810" cy="13449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94BE1417-952D-4431-A9FE-A5A3FFC28F75}"/>
                  </a:ext>
                </a:extLst>
              </p:cNvPr>
              <p:cNvSpPr/>
              <p:nvPr/>
            </p:nvSpPr>
            <p:spPr>
              <a:xfrm>
                <a:off x="8497406" y="2985343"/>
                <a:ext cx="259363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Привалова И.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Руководитель Коммерческого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департамента ювелирной компании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"Наше Золото"</a:t>
                </a:r>
              </a:p>
            </p:txBody>
          </p:sp>
          <p:sp>
            <p:nvSpPr>
              <p:cNvPr id="97" name="Прямоугольник 96">
                <a:extLst>
                  <a:ext uri="{FF2B5EF4-FFF2-40B4-BE49-F238E27FC236}">
                    <a16:creationId xmlns:a16="http://schemas.microsoft.com/office/drawing/2014/main" id="{DE11BD24-50E3-4402-9099-59AABFF3A24E}"/>
                  </a:ext>
                </a:extLst>
              </p:cNvPr>
              <p:cNvSpPr/>
              <p:nvPr/>
            </p:nvSpPr>
            <p:spPr>
              <a:xfrm>
                <a:off x="1313560" y="2986760"/>
                <a:ext cx="256287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Чигарёв</a:t>
                </a:r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Ю.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Учредитель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ООО "Каменная чаша"</a:t>
                </a:r>
              </a:p>
            </p:txBody>
          </p:sp>
          <p:sp>
            <p:nvSpPr>
              <p:cNvPr id="98" name="Прямоугольник 97">
                <a:extLst>
                  <a:ext uri="{FF2B5EF4-FFF2-40B4-BE49-F238E27FC236}">
                    <a16:creationId xmlns:a16="http://schemas.microsoft.com/office/drawing/2014/main" id="{4F50103C-8C30-45C9-B5FB-CFF0544884EA}"/>
                  </a:ext>
                </a:extLst>
              </p:cNvPr>
              <p:cNvSpPr/>
              <p:nvPr/>
            </p:nvSpPr>
            <p:spPr>
              <a:xfrm>
                <a:off x="6088662" y="2985129"/>
                <a:ext cx="243909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Савина Т.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Региональный директор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ООО "</a:t>
                </a:r>
                <a:r>
                  <a:rPr lang="ru-RU" sz="1100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Торгсервис</a:t>
                </a:r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"</a:t>
                </a:r>
              </a:p>
              <a:p>
                <a:pPr algn="ctr"/>
                <a:endParaRPr lang="ru-RU" sz="1600" b="1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id="{A1DDB7C2-F30E-4E26-9975-4634E7BDC059}"/>
                  </a:ext>
                </a:extLst>
              </p:cNvPr>
              <p:cNvSpPr/>
              <p:nvPr/>
            </p:nvSpPr>
            <p:spPr>
              <a:xfrm>
                <a:off x="3911751" y="5864972"/>
                <a:ext cx="224579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Чекин С.</a:t>
                </a:r>
              </a:p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</a:t>
                </a:r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Главный ветеринарный врач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ООО «Каменная чаша»</a:t>
                </a:r>
              </a:p>
            </p:txBody>
          </p:sp>
          <p:sp>
            <p:nvSpPr>
              <p:cNvPr id="100" name="Прямоугольник 99">
                <a:extLst>
                  <a:ext uri="{FF2B5EF4-FFF2-40B4-BE49-F238E27FC236}">
                    <a16:creationId xmlns:a16="http://schemas.microsoft.com/office/drawing/2014/main" id="{1DBE8093-B6FD-49C0-8349-312DE8F3F525}"/>
                  </a:ext>
                </a:extLst>
              </p:cNvPr>
              <p:cNvSpPr/>
              <p:nvPr/>
            </p:nvSpPr>
            <p:spPr>
              <a:xfrm>
                <a:off x="6165850" y="5841963"/>
                <a:ext cx="2231034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Рамзаева</a:t>
                </a:r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Е.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Руководитель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ВСП ПАО Сбербанк</a:t>
                </a:r>
              </a:p>
            </p:txBody>
          </p:sp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id="{987B1FF3-1038-4ED6-8836-1D3F16FDF61A}"/>
                  </a:ext>
                </a:extLst>
              </p:cNvPr>
              <p:cNvSpPr/>
              <p:nvPr/>
            </p:nvSpPr>
            <p:spPr>
              <a:xfrm>
                <a:off x="8388162" y="5848941"/>
                <a:ext cx="2646521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Гафаров И.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Руководитель отдела розничных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 продаж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ООО "</a:t>
                </a:r>
                <a:r>
                  <a:rPr lang="ru-RU" sz="1100" dirty="0" err="1">
                    <a:latin typeface="Gotham Pro" panose="02000503040000020004" pitchFamily="2" charset="0"/>
                    <a:cs typeface="Gotham Pro" panose="02000503040000020004" pitchFamily="2" charset="0"/>
                  </a:rPr>
                  <a:t>Ситилинк</a:t>
                </a:r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"</a:t>
                </a:r>
              </a:p>
            </p:txBody>
          </p:sp>
          <p:sp>
            <p:nvSpPr>
              <p:cNvPr id="102" name="Прямоугольник 101">
                <a:extLst>
                  <a:ext uri="{FF2B5EF4-FFF2-40B4-BE49-F238E27FC236}">
                    <a16:creationId xmlns:a16="http://schemas.microsoft.com/office/drawing/2014/main" id="{D44B6354-8C0A-432C-B5A8-6DBB10CDE095}"/>
                  </a:ext>
                </a:extLst>
              </p:cNvPr>
              <p:cNvSpPr/>
              <p:nvPr/>
            </p:nvSpPr>
            <p:spPr>
              <a:xfrm>
                <a:off x="3987404" y="2959183"/>
                <a:ext cx="2181225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Плаксин Ю.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Директор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ООО "</a:t>
                </a:r>
                <a:r>
                  <a:rPr lang="ru-RU" sz="1100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Геоконтроль</a:t>
                </a:r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-Самара"</a:t>
                </a:r>
              </a:p>
              <a:p>
                <a:pPr algn="ctr"/>
                <a:endParaRPr lang="ru-RU" sz="1100" b="0" i="0" dirty="0">
                  <a:solidFill>
                    <a:srgbClr val="000000"/>
                  </a:solidFill>
                  <a:effectLst/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:a16="http://schemas.microsoft.com/office/drawing/2014/main" id="{621AB6DB-D813-43A9-B72C-CC5F608C9E8B}"/>
                  </a:ext>
                </a:extLst>
              </p:cNvPr>
              <p:cNvSpPr/>
              <p:nvPr/>
            </p:nvSpPr>
            <p:spPr>
              <a:xfrm>
                <a:off x="978483" y="5855828"/>
                <a:ext cx="3048606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Бикчантаева</a:t>
                </a:r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Э.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Директор</a:t>
                </a:r>
              </a:p>
              <a:p>
                <a:pPr algn="ctr"/>
                <a:r>
                  <a:rPr lang="ru-RU" sz="11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ООО «АКМ-ТЕХНИКА»</a:t>
                </a:r>
              </a:p>
            </p:txBody>
          </p:sp>
        </p:grp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E0DD668-A4F6-4D3D-81B0-124A7B554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" t="4441" r="1394" b="2524"/>
            <a:stretch/>
          </p:blipFill>
          <p:spPr>
            <a:xfrm>
              <a:off x="1686556" y="1514176"/>
              <a:ext cx="1346400" cy="1344912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9B133249-4DB1-435E-A6E9-BBFE7DE95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1" t="7137" r="12201" b="5413"/>
            <a:stretch/>
          </p:blipFill>
          <p:spPr>
            <a:xfrm>
              <a:off x="4277723" y="1511692"/>
              <a:ext cx="1346400" cy="1339422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9FFE86D-0FFB-477D-85D0-BEB9E9912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" t="3119" r="3725" b="2962"/>
            <a:stretch/>
          </p:blipFill>
          <p:spPr>
            <a:xfrm>
              <a:off x="9019802" y="1519971"/>
              <a:ext cx="1346398" cy="1351403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E710275-CE13-4C7B-B24E-9BE840D3A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" t="942" b="1"/>
            <a:stretch/>
          </p:blipFill>
          <p:spPr>
            <a:xfrm>
              <a:off x="6594094" y="1515608"/>
              <a:ext cx="1346400" cy="1364641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190793E-2A0F-41FA-85D4-494D2BD70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" t="4739" r="3916" b="1212"/>
            <a:stretch/>
          </p:blipFill>
          <p:spPr>
            <a:xfrm>
              <a:off x="1662510" y="4409265"/>
              <a:ext cx="1346396" cy="1349848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3FE460F-0BF7-4B30-8316-72617294C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" t="11482" r="-1467" b="8858"/>
            <a:stretch/>
          </p:blipFill>
          <p:spPr>
            <a:xfrm>
              <a:off x="6569423" y="4378704"/>
              <a:ext cx="1345394" cy="13464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C14C61A-FB20-4E1B-A0E9-B2A44EC1D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"/>
            <a:stretch/>
          </p:blipFill>
          <p:spPr>
            <a:xfrm>
              <a:off x="4257050" y="4435722"/>
              <a:ext cx="1343722" cy="13464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F5E4779A-2386-4891-96AA-82EC7494D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4" b="-1"/>
            <a:stretch/>
          </p:blipFill>
          <p:spPr>
            <a:xfrm>
              <a:off x="9019800" y="4389110"/>
              <a:ext cx="1346400" cy="1347016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54871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B791306-C8DE-47B3-A40E-072911E2899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BCDF0E-3A77-4494-B81E-6AB11DC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5" y="-86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ВЫПУСКНИКИ ПРОГРАММ </a:t>
            </a:r>
            <a:r>
              <a:rPr lang="en-US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Mini-</a:t>
            </a:r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МВА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BC016050-1156-46C4-9412-FC2764300F4A}"/>
              </a:ext>
            </a:extLst>
          </p:cNvPr>
          <p:cNvGrpSpPr/>
          <p:nvPr/>
        </p:nvGrpSpPr>
        <p:grpSpPr>
          <a:xfrm>
            <a:off x="995812" y="1154553"/>
            <a:ext cx="10190208" cy="5263084"/>
            <a:chOff x="995812" y="1511692"/>
            <a:chExt cx="10190208" cy="526308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B0AE4B08-23D0-43F1-AB17-A5BD120262DC}"/>
                </a:ext>
              </a:extLst>
            </p:cNvPr>
            <p:cNvGrpSpPr/>
            <p:nvPr/>
          </p:nvGrpSpPr>
          <p:grpSpPr>
            <a:xfrm>
              <a:off x="995812" y="1514176"/>
              <a:ext cx="10190208" cy="5260600"/>
              <a:chOff x="1192898" y="1597026"/>
              <a:chExt cx="9898141" cy="5260600"/>
            </a:xfrm>
          </p:grpSpPr>
          <p:pic>
            <p:nvPicPr>
              <p:cNvPr id="81" name="Picture 2" descr="Вагин С.Г.">
                <a:extLst>
                  <a:ext uri="{FF2B5EF4-FFF2-40B4-BE49-F238E27FC236}">
                    <a16:creationId xmlns:a16="http://schemas.microsoft.com/office/drawing/2014/main" id="{40F25659-61AF-4C40-BEDC-74AF972D1A9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3844" y="1597026"/>
                <a:ext cx="1307810" cy="13449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" descr="Ванина Э.Г. ">
                <a:extLst>
                  <a:ext uri="{FF2B5EF4-FFF2-40B4-BE49-F238E27FC236}">
                    <a16:creationId xmlns:a16="http://schemas.microsoft.com/office/drawing/2014/main" id="{BD413EAC-2F0C-42DD-BEFE-6507E4D136C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0745" y="1597026"/>
                <a:ext cx="1307810" cy="13449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96086BAD-857C-40DD-AC49-74CD28E22414}"/>
                  </a:ext>
                </a:extLst>
              </p:cNvPr>
              <p:cNvSpPr/>
              <p:nvPr/>
            </p:nvSpPr>
            <p:spPr>
              <a:xfrm>
                <a:off x="8497406" y="2985343"/>
                <a:ext cx="2593633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Крылов И.</a:t>
                </a:r>
              </a:p>
              <a:p>
                <a:pPr algn="ctr"/>
                <a:r>
                  <a:rPr lang="ru-RU" sz="1100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И.о</a:t>
                </a:r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зам. генерального по экономике и финансам АО "АВТОВАЗТРАНС"</a:t>
                </a: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id="{D0AFB464-F5B8-4A5B-AB9C-DB7887B13FDE}"/>
                  </a:ext>
                </a:extLst>
              </p:cNvPr>
              <p:cNvSpPr/>
              <p:nvPr/>
            </p:nvSpPr>
            <p:spPr>
              <a:xfrm>
                <a:off x="1313560" y="2986760"/>
                <a:ext cx="2562870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Феоктистов Д.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Руководитель департамента финансового анализа ООО "ЮЛЕНДИ ФЭМИЛИ"</a:t>
                </a:r>
              </a:p>
            </p:txBody>
          </p:sp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D8FE9D75-327A-4C36-AD5C-54EBF0ED1654}"/>
                  </a:ext>
                </a:extLst>
              </p:cNvPr>
              <p:cNvSpPr/>
              <p:nvPr/>
            </p:nvSpPr>
            <p:spPr>
              <a:xfrm>
                <a:off x="6088662" y="2985129"/>
                <a:ext cx="2439092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Бакаева Ю.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Главный бухгалтер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ООО "Лотос"</a:t>
                </a:r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28B6B1BE-5D90-4AE9-A622-A9B2AFEF63FB}"/>
                  </a:ext>
                </a:extLst>
              </p:cNvPr>
              <p:cNvSpPr/>
              <p:nvPr/>
            </p:nvSpPr>
            <p:spPr>
              <a:xfrm>
                <a:off x="3911751" y="5864972"/>
                <a:ext cx="2245798" cy="754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Талакина</a:t>
                </a:r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И.</a:t>
                </a:r>
              </a:p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</a:t>
                </a:r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Главный бухгалтер 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ООО «Вита </a:t>
                </a:r>
                <a:r>
                  <a:rPr lang="ru-RU" sz="1100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Лайн</a:t>
                </a:r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»</a:t>
                </a:r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F259ADA3-21E4-4476-9376-478D33D2EB23}"/>
                  </a:ext>
                </a:extLst>
              </p:cNvPr>
              <p:cNvSpPr/>
              <p:nvPr/>
            </p:nvSpPr>
            <p:spPr>
              <a:xfrm>
                <a:off x="6165850" y="5841963"/>
                <a:ext cx="223103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Абайдуллина</a:t>
                </a:r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И.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Начальник финансово-расчетной службы ФКП "Самарский завод Коммунар"</a:t>
                </a:r>
              </a:p>
            </p:txBody>
          </p:sp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532939B5-79B7-48B8-AF62-567A8151D366}"/>
                  </a:ext>
                </a:extLst>
              </p:cNvPr>
              <p:cNvSpPr/>
              <p:nvPr/>
            </p:nvSpPr>
            <p:spPr>
              <a:xfrm>
                <a:off x="8388162" y="5848941"/>
                <a:ext cx="2646521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Курникова Е.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Финансовый директор 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ООО "</a:t>
                </a:r>
                <a:r>
                  <a:rPr lang="ru-RU" sz="1100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Элитория</a:t>
                </a:r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плюс"</a:t>
                </a:r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id="{D98399B2-B309-45A7-9B52-69F90CF2634A}"/>
                  </a:ext>
                </a:extLst>
              </p:cNvPr>
              <p:cNvSpPr/>
              <p:nvPr/>
            </p:nvSpPr>
            <p:spPr>
              <a:xfrm>
                <a:off x="3987404" y="2959183"/>
                <a:ext cx="218122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Гусева В.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Главный бухгалтер 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ООО "Центр Информационных Технологий"</a:t>
                </a:r>
              </a:p>
            </p:txBody>
          </p:sp>
          <p:sp>
            <p:nvSpPr>
              <p:cNvPr id="90" name="Прямоугольник 89">
                <a:extLst>
                  <a:ext uri="{FF2B5EF4-FFF2-40B4-BE49-F238E27FC236}">
                    <a16:creationId xmlns:a16="http://schemas.microsoft.com/office/drawing/2014/main" id="{8D32104B-5895-47A3-B2C3-3F95A29B348A}"/>
                  </a:ext>
                </a:extLst>
              </p:cNvPr>
              <p:cNvSpPr/>
              <p:nvPr/>
            </p:nvSpPr>
            <p:spPr>
              <a:xfrm>
                <a:off x="1192898" y="5870985"/>
                <a:ext cx="2602984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Батина</a:t>
                </a:r>
                <a:r>
                  <a:rPr lang="ru-RU" sz="1600" b="1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 Е.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Начальник отдела внутреннего контроля и аудита АО "АВТ"</a:t>
                </a:r>
              </a:p>
            </p:txBody>
          </p:sp>
        </p:grp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89597881-E7EB-4B62-BFAB-27A68BDDF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" t="100" r="5028" b="7440"/>
            <a:stretch/>
          </p:blipFill>
          <p:spPr>
            <a:xfrm>
              <a:off x="1683195" y="1522688"/>
              <a:ext cx="1341476" cy="1339047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42FF5DB-99C6-4B8C-849C-868F5CF6F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" t="13037" r="9649" b="15569"/>
            <a:stretch/>
          </p:blipFill>
          <p:spPr>
            <a:xfrm>
              <a:off x="4277723" y="1511692"/>
              <a:ext cx="1343723" cy="1323391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C2292F5-258F-4079-96D9-B78C67038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63" y="1519011"/>
              <a:ext cx="1360930" cy="13464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6C3998B-D3FB-46F4-AFC5-98422E710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7" b="2561"/>
            <a:stretch/>
          </p:blipFill>
          <p:spPr>
            <a:xfrm>
              <a:off x="9012537" y="1511692"/>
              <a:ext cx="1360926" cy="13464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98F4BF-DB42-496F-8D28-613244AAC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2" b="5496"/>
            <a:stretch/>
          </p:blipFill>
          <p:spPr>
            <a:xfrm>
              <a:off x="1662510" y="4420250"/>
              <a:ext cx="1346396" cy="1338863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4608A8A0-63C9-4526-998B-E59244E28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" t="3662" r="2802" b="665"/>
            <a:stretch/>
          </p:blipFill>
          <p:spPr>
            <a:xfrm>
              <a:off x="4256888" y="4444025"/>
              <a:ext cx="1335338" cy="1315088"/>
            </a:xfrm>
            <a:prstGeom prst="ellipse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6A752DA3-0BFD-4E31-85DB-76CB5B8F4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t="10160" r="6524" b="12662"/>
            <a:stretch/>
          </p:blipFill>
          <p:spPr>
            <a:xfrm>
              <a:off x="6568417" y="4367590"/>
              <a:ext cx="1346394" cy="13464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6F2564B-94B4-494C-BFCB-AAEB0C8AD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1" t="5602" r="7576" b="13763"/>
            <a:stretch/>
          </p:blipFill>
          <p:spPr>
            <a:xfrm>
              <a:off x="9028069" y="4396704"/>
              <a:ext cx="1345394" cy="13464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82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92FFE-4C52-488B-B2B0-67BEC2D2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00" y="-92445"/>
            <a:ext cx="11368594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Gotham Pro" panose="02000503040000020004" pitchFamily="2" charset="0"/>
                <a:cs typeface="Gotham Pro" panose="02000503040000020004" pitchFamily="2" charset="0"/>
              </a:rPr>
              <a:t>ОТКРЫТЫЕ И ЗАКРЫТЫЕ МЕРОПРИЯТИЯ БИЗНЕС-ШКОЛЫ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2198CD4-F50E-442F-8560-0912EC291647}"/>
              </a:ext>
            </a:extLst>
          </p:cNvPr>
          <p:cNvCxnSpPr>
            <a:cxnSpLocks/>
          </p:cNvCxnSpPr>
          <p:nvPr/>
        </p:nvCxnSpPr>
        <p:spPr>
          <a:xfrm>
            <a:off x="425884" y="839826"/>
            <a:ext cx="8750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352C355-CD2E-4753-BC31-90B8E1B8D138}"/>
              </a:ext>
            </a:extLst>
          </p:cNvPr>
          <p:cNvGrpSpPr/>
          <p:nvPr/>
        </p:nvGrpSpPr>
        <p:grpSpPr>
          <a:xfrm>
            <a:off x="305100" y="743680"/>
            <a:ext cx="11710287" cy="3686493"/>
            <a:chOff x="546817" y="598023"/>
            <a:chExt cx="11076217" cy="3686493"/>
          </a:xfrm>
        </p:grpSpPr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641D76AA-58A9-41F7-A034-052D17FA7CCC}"/>
                </a:ext>
              </a:extLst>
            </p:cNvPr>
            <p:cNvSpPr txBox="1">
              <a:spLocks/>
            </p:cNvSpPr>
            <p:nvPr/>
          </p:nvSpPr>
          <p:spPr>
            <a:xfrm>
              <a:off x="6246521" y="790343"/>
              <a:ext cx="3059793" cy="4118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>
                  <a:latin typeface="Gotham Pro" panose="02000503040000020004" pitchFamily="2" charset="0"/>
                  <a:cs typeface="Gotham Pro" panose="02000503040000020004" pitchFamily="2" charset="0"/>
                </a:rPr>
                <a:t>Книжный клуб</a:t>
              </a: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D7C5E437-5070-4BC5-85E7-42E9BAAD6BD7}"/>
                </a:ext>
              </a:extLst>
            </p:cNvPr>
            <p:cNvGrpSpPr/>
            <p:nvPr/>
          </p:nvGrpSpPr>
          <p:grpSpPr>
            <a:xfrm>
              <a:off x="546817" y="598023"/>
              <a:ext cx="5477344" cy="1342916"/>
              <a:chOff x="546817" y="598023"/>
              <a:chExt cx="5477344" cy="1342916"/>
            </a:xfrm>
          </p:grpSpPr>
          <p:sp>
            <p:nvSpPr>
              <p:cNvPr id="9" name="Заголовок 1">
                <a:extLst>
                  <a:ext uri="{FF2B5EF4-FFF2-40B4-BE49-F238E27FC236}">
                    <a16:creationId xmlns:a16="http://schemas.microsoft.com/office/drawing/2014/main" id="{2C20E00B-847E-48DA-AA67-0B887F67B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6817" y="598023"/>
                <a:ext cx="4779786" cy="75956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2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Бизнес-экскурсии</a:t>
                </a: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4B5D49AE-5F34-4F00-8F26-CBDBF595DA62}"/>
                  </a:ext>
                </a:extLst>
              </p:cNvPr>
              <p:cNvSpPr/>
              <p:nvPr/>
            </p:nvSpPr>
            <p:spPr>
              <a:xfrm>
                <a:off x="546817" y="1202275"/>
                <a:ext cx="547734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Знакомят с лучшими практиками, включают круглый стол с руководителями компании и посещение производственной площадки</a:t>
                </a:r>
              </a:p>
            </p:txBody>
          </p:sp>
        </p:grpSp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3C1EF92A-7907-4CC4-9086-B3A6D1D84DE3}"/>
                </a:ext>
              </a:extLst>
            </p:cNvPr>
            <p:cNvSpPr txBox="1">
              <a:spLocks/>
            </p:cNvSpPr>
            <p:nvPr/>
          </p:nvSpPr>
          <p:spPr>
            <a:xfrm>
              <a:off x="546817" y="3710996"/>
              <a:ext cx="5502398" cy="573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>
                  <a:latin typeface="Gotham Pro" panose="02000503040000020004" pitchFamily="2" charset="0"/>
                  <a:cs typeface="Gotham Pro" panose="02000503040000020004" pitchFamily="2" charset="0"/>
                </a:rPr>
                <a:t>Клуб делового английского языка</a:t>
              </a:r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CD4B34D5-2B82-4225-8FE0-8DCAE472D737}"/>
                </a:ext>
              </a:extLst>
            </p:cNvPr>
            <p:cNvGrpSpPr/>
            <p:nvPr/>
          </p:nvGrpSpPr>
          <p:grpSpPr>
            <a:xfrm>
              <a:off x="6216572" y="3568693"/>
              <a:ext cx="5406462" cy="670321"/>
              <a:chOff x="6588563" y="4081555"/>
              <a:chExt cx="5406462" cy="670321"/>
            </a:xfrm>
          </p:grpSpPr>
          <p:sp>
            <p:nvSpPr>
              <p:cNvPr id="12" name="Заголовок 1">
                <a:extLst>
                  <a:ext uri="{FF2B5EF4-FFF2-40B4-BE49-F238E27FC236}">
                    <a16:creationId xmlns:a16="http://schemas.microsoft.com/office/drawing/2014/main" id="{0D44D973-E1DC-4ED1-8CFB-46FDFFA6C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8563" y="4286916"/>
                <a:ext cx="5306141" cy="46496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2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Встречи по обмену опытом</a:t>
                </a: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561BA548-7B61-4DAF-B156-157C3C5760E9}"/>
                  </a:ext>
                </a:extLst>
              </p:cNvPr>
              <p:cNvSpPr/>
              <p:nvPr/>
            </p:nvSpPr>
            <p:spPr>
              <a:xfrm>
                <a:off x="6624085" y="4081555"/>
                <a:ext cx="537094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sz="1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</p:grp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A5D35BD-961E-42F2-B27A-8A2304F501BA}"/>
              </a:ext>
            </a:extLst>
          </p:cNvPr>
          <p:cNvSpPr/>
          <p:nvPr/>
        </p:nvSpPr>
        <p:spPr>
          <a:xfrm>
            <a:off x="6331090" y="4331431"/>
            <a:ext cx="4928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Проводятся регулярно в формате мастер-классов, </a:t>
            </a:r>
            <a:r>
              <a:rPr lang="ru-RU" sz="1400" dirty="0" err="1">
                <a:latin typeface="Gotham Pro" panose="02000503040000020004" pitchFamily="2" charset="0"/>
                <a:cs typeface="Gotham Pro" panose="02000503040000020004" pitchFamily="2" charset="0"/>
              </a:rPr>
              <a:t>митапов</a:t>
            </a: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, неформальных круглых столов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0E70AF-37A7-44A2-8B24-3C8506D51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11787" r="20179" b="-3"/>
          <a:stretch/>
        </p:blipFill>
        <p:spPr>
          <a:xfrm>
            <a:off x="420380" y="2065038"/>
            <a:ext cx="1680156" cy="1537600"/>
          </a:xfrm>
          <a:prstGeom prst="rect">
            <a:avLst/>
          </a:prstGeom>
        </p:spPr>
      </p:pic>
      <p:sp>
        <p:nvSpPr>
          <p:cNvPr id="7" name="AutoShape 2" descr="https://4.downloader.disk.yandex.ru/preview/eb6d5353e2755c6f1a6eec2e5a3b2b35705e089ff1f141f809c1e83a4989d3fb/inf/o7iuv-WLBKgkUw3HC8xW3BteHbrM7Dj6-Pz7EhAOYDtO6AUOMQyc3flFhIue9EXJcXTLgahDL2gdcPkHjUqIHw%3D%3D?uid=203936050&amp;filename=photo_2022-11-18_12-56-34.jpg&amp;disposition=inline&amp;hash=&amp;limit=0&amp;content_type=image%2Fjpeg&amp;owner_uid=203936050&amp;tknv=v2&amp;size=1855x940">
            <a:extLst>
              <a:ext uri="{FF2B5EF4-FFF2-40B4-BE49-F238E27FC236}">
                <a16:creationId xmlns:a16="http://schemas.microsoft.com/office/drawing/2014/main" id="{E36B7A87-5D63-46FE-9D9D-0718A33F6F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67567" y="3897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A76E79-E251-4F71-9284-4030B8567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51" r="3850" b="26669"/>
          <a:stretch/>
        </p:blipFill>
        <p:spPr>
          <a:xfrm>
            <a:off x="6478403" y="2076476"/>
            <a:ext cx="1680155" cy="15232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B99743F-13A0-4EDE-BD2C-F8E561FC4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t="18598" r="27823" b="4725"/>
          <a:stretch/>
        </p:blipFill>
        <p:spPr>
          <a:xfrm>
            <a:off x="3951507" y="2054767"/>
            <a:ext cx="1680156" cy="15375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62522C-A371-4C35-B5AE-27A3591957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678" r="6852" b="-678"/>
          <a:stretch/>
        </p:blipFill>
        <p:spPr>
          <a:xfrm>
            <a:off x="2174632" y="2067958"/>
            <a:ext cx="1709270" cy="1537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56ED0E-037A-412B-87B3-5866A6EE99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6" r="31618" b="16465"/>
          <a:stretch/>
        </p:blipFill>
        <p:spPr>
          <a:xfrm>
            <a:off x="390153" y="5031691"/>
            <a:ext cx="1675909" cy="152537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2454A07-204F-4480-AD69-8A84A4F460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50" t="10913" r="67875" b="25775"/>
          <a:stretch/>
        </p:blipFill>
        <p:spPr>
          <a:xfrm>
            <a:off x="3951507" y="5031691"/>
            <a:ext cx="1668305" cy="152537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90BC3A1-6B2F-4458-9E1E-F3F9CE19D9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66" t="4929" r="32546" b="4230"/>
          <a:stretch/>
        </p:blipFill>
        <p:spPr>
          <a:xfrm>
            <a:off x="2174632" y="5031691"/>
            <a:ext cx="1668305" cy="1525371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16BC61C-DB67-456A-A0C9-7596356661D4}"/>
              </a:ext>
            </a:extLst>
          </p:cNvPr>
          <p:cNvSpPr/>
          <p:nvPr/>
        </p:nvSpPr>
        <p:spPr>
          <a:xfrm>
            <a:off x="305100" y="4328019"/>
            <a:ext cx="5790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Коммуникационная площадка для слушателей и выпускников по развитию языковой практики в неформальной обстановке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75FF732-514A-4E2E-85D7-7E8056999C0C}"/>
              </a:ext>
            </a:extLst>
          </p:cNvPr>
          <p:cNvSpPr/>
          <p:nvPr/>
        </p:nvSpPr>
        <p:spPr>
          <a:xfrm>
            <a:off x="6331090" y="1348898"/>
            <a:ext cx="5790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Площадка для обсуждения бизнес-литературы с преподавателями, слушателями, выпускниками и приглашенными экспертами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413FDE-139A-4760-9F83-A77E8E7C52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5017" r="363" b="4651"/>
          <a:stretch/>
        </p:blipFill>
        <p:spPr>
          <a:xfrm>
            <a:off x="8269294" y="2065038"/>
            <a:ext cx="1675910" cy="152324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76E38C-391B-4C43-AA89-04147B048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4514" r="19100" b="2794"/>
          <a:stretch/>
        </p:blipFill>
        <p:spPr>
          <a:xfrm>
            <a:off x="10055940" y="2080226"/>
            <a:ext cx="1678033" cy="15080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72449B-8807-4FAE-B058-03C2CAD40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13363" r="25387" b="6251"/>
          <a:stretch/>
        </p:blipFill>
        <p:spPr>
          <a:xfrm>
            <a:off x="6402612" y="5031691"/>
            <a:ext cx="1755946" cy="15232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E946A13-8495-4E9B-9FE3-1373EED773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47" t="27893" r="45910" b="4123"/>
          <a:stretch/>
        </p:blipFill>
        <p:spPr>
          <a:xfrm>
            <a:off x="8267331" y="5033820"/>
            <a:ext cx="1759166" cy="152324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EC61171-62EB-43B2-9B81-AAE89F1BE5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392" t="57672" r="28537" b="1708"/>
          <a:stretch/>
        </p:blipFill>
        <p:spPr>
          <a:xfrm>
            <a:off x="10135270" y="5054979"/>
            <a:ext cx="1740664" cy="15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05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03721DB-0F59-4BDF-BC5C-28A8939AA038}"/>
              </a:ext>
            </a:extLst>
          </p:cNvPr>
          <p:cNvCxnSpPr>
            <a:cxnSpLocks/>
          </p:cNvCxnSpPr>
          <p:nvPr/>
        </p:nvCxnSpPr>
        <p:spPr>
          <a:xfrm>
            <a:off x="621550" y="821584"/>
            <a:ext cx="5975851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B44FCF1-0A83-4092-82EE-BE6BE2A7C2F3}"/>
              </a:ext>
            </a:extLst>
          </p:cNvPr>
          <p:cNvSpPr txBox="1"/>
          <p:nvPr/>
        </p:nvSpPr>
        <p:spPr>
          <a:xfrm>
            <a:off x="1718773" y="4388595"/>
            <a:ext cx="5130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Предоставьте </a:t>
            </a:r>
            <a:r>
              <a:rPr lang="ru-RU" sz="1600" b="1" dirty="0">
                <a:solidFill>
                  <a:srgbClr val="42349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документы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 для поступления, заключите </a:t>
            </a:r>
            <a:r>
              <a:rPr lang="ru-RU" sz="1600" b="1" dirty="0">
                <a:solidFill>
                  <a:srgbClr val="42349C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договор на обучение </a:t>
            </a: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и приходите на занятия</a:t>
            </a: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18F4A3B-AB06-4EEC-81F6-895174FFB203}"/>
              </a:ext>
            </a:extLst>
          </p:cNvPr>
          <p:cNvGrpSpPr/>
          <p:nvPr/>
        </p:nvGrpSpPr>
        <p:grpSpPr>
          <a:xfrm>
            <a:off x="869880" y="971817"/>
            <a:ext cx="10014434" cy="1569660"/>
            <a:chOff x="2788391" y="721551"/>
            <a:chExt cx="8542325" cy="19367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1AAB35D6-FF71-450A-8AD9-D69DB7BF7B1C}"/>
                </a:ext>
              </a:extLst>
            </p:cNvPr>
            <p:cNvGrpSpPr/>
            <p:nvPr/>
          </p:nvGrpSpPr>
          <p:grpSpPr>
            <a:xfrm>
              <a:off x="3796270" y="1073724"/>
              <a:ext cx="7534446" cy="1522909"/>
              <a:chOff x="2410738" y="1119193"/>
              <a:chExt cx="7534446" cy="152290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B58298-A33F-4826-94E1-7ECC3E01C48E}"/>
                  </a:ext>
                </a:extLst>
              </p:cNvPr>
              <p:cNvSpPr txBox="1"/>
              <p:nvPr/>
            </p:nvSpPr>
            <p:spPr>
              <a:xfrm>
                <a:off x="2410738" y="1299114"/>
                <a:ext cx="3200013" cy="721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solidFill>
                      <a:srgbClr val="42349C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Свяжитесь с нами </a:t>
                </a:r>
                <a:r>
                  <a:rPr lang="ru-RU" sz="16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для получения консультации</a:t>
                </a:r>
              </a:p>
            </p:txBody>
          </p:sp>
          <p:cxnSp>
            <p:nvCxnSpPr>
              <p:cNvPr id="14" name="Соединитель: уступ 13">
                <a:extLst>
                  <a:ext uri="{FF2B5EF4-FFF2-40B4-BE49-F238E27FC236}">
                    <a16:creationId xmlns:a16="http://schemas.microsoft.com/office/drawing/2014/main" id="{581F46F8-1B12-4A00-87DF-D2610E15A3A6}"/>
                  </a:ext>
                </a:extLst>
              </p:cNvPr>
              <p:cNvCxnSpPr>
                <a:cxnSpLocks/>
                <a:stCxn id="18" idx="0"/>
                <a:endCxn id="4" idx="0"/>
              </p:cNvCxnSpPr>
              <p:nvPr/>
            </p:nvCxnSpPr>
            <p:spPr>
              <a:xfrm rot="16200000" flipH="1" flipV="1">
                <a:off x="6257609" y="-1127671"/>
                <a:ext cx="179921" cy="4673649"/>
              </a:xfrm>
              <a:prstGeom prst="bentConnector3">
                <a:avLst>
                  <a:gd name="adj1" fmla="val -156766"/>
                </a:avLst>
              </a:prstGeom>
              <a:ln w="19050">
                <a:solidFill>
                  <a:srgbClr val="42349C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DF7838BF-1628-4EB5-82C9-5D4BAE57BBDE}"/>
                  </a:ext>
                </a:extLst>
              </p:cNvPr>
              <p:cNvSpPr/>
              <p:nvPr/>
            </p:nvSpPr>
            <p:spPr>
              <a:xfrm>
                <a:off x="7423602" y="1119193"/>
                <a:ext cx="2521582" cy="15229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4234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870B54C5-06E6-45CF-88E0-EB7CC0F9D5D3}"/>
                  </a:ext>
                </a:extLst>
              </p:cNvPr>
              <p:cNvSpPr/>
              <p:nvPr/>
            </p:nvSpPr>
            <p:spPr>
              <a:xfrm>
                <a:off x="7545299" y="1242931"/>
                <a:ext cx="209865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b="1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Почта</a:t>
                </a:r>
                <a:endParaRPr lang="en-US" sz="1200" b="1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r>
                  <a:rPr lang="en-US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mba-sseu@yandex.ru</a:t>
                </a:r>
                <a:endParaRPr lang="ru-RU" sz="1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0144E7C9-EAD7-4277-AF8D-9BF9F5D3DF2C}"/>
                  </a:ext>
                </a:extLst>
              </p:cNvPr>
              <p:cNvSpPr/>
              <p:nvPr/>
            </p:nvSpPr>
            <p:spPr>
              <a:xfrm>
                <a:off x="7538153" y="1683268"/>
                <a:ext cx="191911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b="1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Телефоны </a:t>
                </a:r>
              </a:p>
              <a:p>
                <a:r>
                  <a:rPr lang="ru-RU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+7(846) 933 86 87 </a:t>
                </a:r>
                <a:endParaRPr lang="en-US" sz="14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  <a:p>
                <a:r>
                  <a:rPr lang="ru-RU" sz="14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+7 927 700 45 21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F04B43-27B7-4037-9D0D-D275A7560324}"/>
                </a:ext>
              </a:extLst>
            </p:cNvPr>
            <p:cNvSpPr txBox="1"/>
            <p:nvPr/>
          </p:nvSpPr>
          <p:spPr>
            <a:xfrm>
              <a:off x="2788391" y="721551"/>
              <a:ext cx="1243584" cy="193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600" b="1" dirty="0">
                  <a:solidFill>
                    <a:srgbClr val="42349C">
                      <a:alpha val="37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Pro" panose="02000503040000020004" pitchFamily="2" charset="0"/>
                  <a:cs typeface="Gotham Pro" panose="02000503040000020004" pitchFamily="2" charset="0"/>
                </a:rPr>
                <a:t>1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D1A29CE-B4C0-4A19-A095-EA48D5FBAEB7}"/>
              </a:ext>
            </a:extLst>
          </p:cNvPr>
          <p:cNvGrpSpPr/>
          <p:nvPr/>
        </p:nvGrpSpPr>
        <p:grpSpPr>
          <a:xfrm>
            <a:off x="750503" y="2326876"/>
            <a:ext cx="9627486" cy="1920617"/>
            <a:chOff x="411696" y="2226632"/>
            <a:chExt cx="9627486" cy="1920617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2065DFAE-1D11-4017-A9D0-FAF7F9CD1D03}"/>
                </a:ext>
              </a:extLst>
            </p:cNvPr>
            <p:cNvGrpSpPr/>
            <p:nvPr/>
          </p:nvGrpSpPr>
          <p:grpSpPr>
            <a:xfrm>
              <a:off x="1304554" y="2719507"/>
              <a:ext cx="8734628" cy="1427742"/>
              <a:chOff x="140292" y="3292111"/>
              <a:chExt cx="8734628" cy="142774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C46E0B-7B38-4A34-A233-728659DF1F28}"/>
                  </a:ext>
                </a:extLst>
              </p:cNvPr>
              <p:cNvSpPr txBox="1"/>
              <p:nvPr/>
            </p:nvSpPr>
            <p:spPr>
              <a:xfrm>
                <a:off x="140292" y="3292111"/>
                <a:ext cx="51306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solidFill>
                      <a:srgbClr val="42349C"/>
                    </a:solidFill>
                    <a:latin typeface="Gotham Pro" panose="02000503040000020004" pitchFamily="2" charset="0"/>
                    <a:cs typeface="Gotham Pro" panose="02000503040000020004" pitchFamily="2" charset="0"/>
                  </a:rPr>
                  <a:t>Пройдите собеседование </a:t>
                </a:r>
                <a:r>
                  <a:rPr lang="ru-RU" sz="1600" dirty="0">
                    <a:latin typeface="Gotham Pro" panose="02000503040000020004" pitchFamily="2" charset="0"/>
                    <a:cs typeface="Gotham Pro" panose="02000503040000020004" pitchFamily="2" charset="0"/>
                  </a:rPr>
                  <a:t>с директором ВШМ</a:t>
                </a:r>
              </a:p>
              <a:p>
                <a:endParaRPr lang="ru-RU" sz="1600" dirty="0">
                  <a:latin typeface="Gotham Pro" panose="02000503040000020004" pitchFamily="2" charset="0"/>
                  <a:cs typeface="Gotham Pro" panose="02000503040000020004" pitchFamily="2" charset="0"/>
                </a:endParaRPr>
              </a:p>
            </p:txBody>
          </p:sp>
          <p:cxnSp>
            <p:nvCxnSpPr>
              <p:cNvPr id="29" name="Соединитель: уступ 28">
                <a:extLst>
                  <a:ext uri="{FF2B5EF4-FFF2-40B4-BE49-F238E27FC236}">
                    <a16:creationId xmlns:a16="http://schemas.microsoft.com/office/drawing/2014/main" id="{9A822A99-DD0C-410E-B1EC-19FC06CB574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41591" y="3341650"/>
                <a:ext cx="4360773" cy="978139"/>
              </a:xfrm>
              <a:prstGeom prst="bentConnector4">
                <a:avLst>
                  <a:gd name="adj1" fmla="val 19981"/>
                  <a:gd name="adj2" fmla="val 123371"/>
                </a:avLst>
              </a:prstGeom>
              <a:ln w="19050">
                <a:solidFill>
                  <a:srgbClr val="42349C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A3C54191-85AA-4192-B529-65969E88D4DB}"/>
                  </a:ext>
                </a:extLst>
              </p:cNvPr>
              <p:cNvGrpSpPr/>
              <p:nvPr/>
            </p:nvGrpSpPr>
            <p:grpSpPr>
              <a:xfrm>
                <a:off x="6353338" y="3352558"/>
                <a:ext cx="2521582" cy="1367295"/>
                <a:chOff x="7288663" y="3199806"/>
                <a:chExt cx="2521582" cy="1367295"/>
              </a:xfrm>
            </p:grpSpPr>
            <p:sp>
              <p:nvSpPr>
                <p:cNvPr id="27" name="Прямоугольник: скругленные углы 26">
                  <a:extLst>
                    <a:ext uri="{FF2B5EF4-FFF2-40B4-BE49-F238E27FC236}">
                      <a16:creationId xmlns:a16="http://schemas.microsoft.com/office/drawing/2014/main" id="{8BD50D3E-50AB-4CEC-B9C3-AAB0795FDF77}"/>
                    </a:ext>
                  </a:extLst>
                </p:cNvPr>
                <p:cNvSpPr/>
                <p:nvPr/>
              </p:nvSpPr>
              <p:spPr>
                <a:xfrm>
                  <a:off x="7288663" y="3199806"/>
                  <a:ext cx="2521582" cy="136729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4234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1" name="Прямоугольник 40">
                  <a:extLst>
                    <a:ext uri="{FF2B5EF4-FFF2-40B4-BE49-F238E27FC236}">
                      <a16:creationId xmlns:a16="http://schemas.microsoft.com/office/drawing/2014/main" id="{E253A104-6690-479F-91FF-CDE7369F971C}"/>
                    </a:ext>
                  </a:extLst>
                </p:cNvPr>
                <p:cNvSpPr/>
                <p:nvPr/>
              </p:nvSpPr>
              <p:spPr>
                <a:xfrm>
                  <a:off x="7446936" y="3429862"/>
                  <a:ext cx="2205035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200" b="1" dirty="0">
                      <a:latin typeface="Gotham Pro" panose="02000503040000020004" pitchFamily="2" charset="0"/>
                      <a:cs typeface="Gotham Pro" panose="02000503040000020004" pitchFamily="2" charset="0"/>
                    </a:rPr>
                    <a:t>Наш адрес</a:t>
                  </a:r>
                </a:p>
                <a:p>
                  <a:r>
                    <a:rPr lang="ru-RU" sz="1400" dirty="0">
                      <a:latin typeface="Gotham Pro" panose="02000503040000020004" pitchFamily="2" charset="0"/>
                      <a:cs typeface="Gotham Pro" panose="02000503040000020004" pitchFamily="2" charset="0"/>
                    </a:rPr>
                    <a:t>443090 Самара, </a:t>
                  </a:r>
                </a:p>
                <a:p>
                  <a:r>
                    <a:rPr lang="ru-RU" sz="1400" dirty="0" err="1">
                      <a:latin typeface="Gotham Pro" panose="02000503040000020004" pitchFamily="2" charset="0"/>
                      <a:cs typeface="Gotham Pro" panose="02000503040000020004" pitchFamily="2" charset="0"/>
                    </a:rPr>
                    <a:t>ул</a:t>
                  </a:r>
                  <a:r>
                    <a:rPr lang="en-US" sz="1400" dirty="0">
                      <a:latin typeface="Gotham Pro" panose="02000503040000020004" pitchFamily="2" charset="0"/>
                      <a:cs typeface="Gotham Pro" panose="02000503040000020004" pitchFamily="2" charset="0"/>
                    </a:rPr>
                    <a:t>.</a:t>
                  </a:r>
                  <a:r>
                    <a:rPr lang="ru-RU" sz="1400" dirty="0">
                      <a:latin typeface="Gotham Pro" panose="02000503040000020004" pitchFamily="2" charset="0"/>
                      <a:cs typeface="Gotham Pro" panose="02000503040000020004" pitchFamily="2" charset="0"/>
                    </a:rPr>
                    <a:t> Советской Армии, 141, офис 101</a:t>
                  </a:r>
                  <a:endParaRPr lang="en-US" sz="1400" dirty="0">
                    <a:latin typeface="Gotham Pro" panose="02000503040000020004" pitchFamily="2" charset="0"/>
                    <a:cs typeface="Gotham Pro" panose="02000503040000020004" pitchFamily="2" charset="0"/>
                  </a:endParaRPr>
                </a:p>
              </p:txBody>
            </p:sp>
          </p:grp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FEA9B91-FBFD-4673-A22A-1EA2B40B9B05}"/>
                </a:ext>
              </a:extLst>
            </p:cNvPr>
            <p:cNvSpPr txBox="1"/>
            <p:nvPr/>
          </p:nvSpPr>
          <p:spPr>
            <a:xfrm>
              <a:off x="411696" y="2226632"/>
              <a:ext cx="12435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42349C">
                      <a:alpha val="37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 Pro" panose="02000503040000020004" pitchFamily="2" charset="0"/>
                  <a:cs typeface="Gotham Pro" panose="02000503040000020004" pitchFamily="2" charset="0"/>
                </a:rPr>
                <a:t>2</a:t>
              </a:r>
              <a:endParaRPr lang="ru-RU" sz="9600" b="1" dirty="0">
                <a:solidFill>
                  <a:srgbClr val="42349C">
                    <a:alpha val="37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5B8A7C1-B31E-4FC8-9901-B3E332DD892E}"/>
              </a:ext>
            </a:extLst>
          </p:cNvPr>
          <p:cNvSpPr txBox="1"/>
          <p:nvPr/>
        </p:nvSpPr>
        <p:spPr>
          <a:xfrm>
            <a:off x="750503" y="3976330"/>
            <a:ext cx="1243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2349C">
                    <a:alpha val="37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" panose="02000503040000020004" pitchFamily="2" charset="0"/>
                <a:cs typeface="Gotham Pro" panose="02000503040000020004" pitchFamily="2" charset="0"/>
              </a:rPr>
              <a:t>3</a:t>
            </a:r>
            <a:endParaRPr lang="ru-RU" sz="9600" b="1" dirty="0">
              <a:solidFill>
                <a:srgbClr val="42349C">
                  <a:alpha val="37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id="{6E5D842A-708F-40CF-BE15-A8F7E06A4BD2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>
            <a:off x="4284105" y="4388595"/>
            <a:ext cx="2817370" cy="788064"/>
          </a:xfrm>
          <a:prstGeom prst="bentConnector4">
            <a:avLst>
              <a:gd name="adj1" fmla="val 4473"/>
              <a:gd name="adj2" fmla="val 129008"/>
            </a:avLst>
          </a:prstGeom>
          <a:ln w="19050">
            <a:solidFill>
              <a:srgbClr val="42349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A2AE342-E802-4745-A9DD-25100C3F3CB6}"/>
              </a:ext>
            </a:extLst>
          </p:cNvPr>
          <p:cNvSpPr/>
          <p:nvPr/>
        </p:nvSpPr>
        <p:spPr>
          <a:xfrm>
            <a:off x="7101473" y="4652308"/>
            <a:ext cx="3633319" cy="1546361"/>
          </a:xfrm>
          <a:prstGeom prst="roundRect">
            <a:avLst/>
          </a:prstGeom>
          <a:solidFill>
            <a:schemeClr val="bg1"/>
          </a:solidFill>
          <a:ln>
            <a:solidFill>
              <a:srgbClr val="423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3FB84A5-37D2-49D1-A1C6-2B3BAF5BEA1F}"/>
              </a:ext>
            </a:extLst>
          </p:cNvPr>
          <p:cNvSpPr/>
          <p:nvPr/>
        </p:nvSpPr>
        <p:spPr>
          <a:xfrm>
            <a:off x="7329927" y="4868622"/>
            <a:ext cx="35543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Gotham Pro" panose="02000503040000020004" pitchFamily="2" charset="0"/>
                <a:cs typeface="Gotham Pro" panose="02000503040000020004" pitchFamily="2" charset="0"/>
              </a:rPr>
              <a:t>Предоставляемые документы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Паспорт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Диплом о высшем образовании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ИНН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Gotham Pro" panose="02000503040000020004" pitchFamily="2" charset="0"/>
                <a:cs typeface="Gotham Pro" panose="02000503040000020004" pitchFamily="2" charset="0"/>
              </a:rPr>
              <a:t>СНИЛС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683B7F-D858-4E5B-A8B8-D09FB6B07863}"/>
              </a:ext>
            </a:extLst>
          </p:cNvPr>
          <p:cNvSpPr txBox="1"/>
          <p:nvPr/>
        </p:nvSpPr>
        <p:spPr>
          <a:xfrm>
            <a:off x="536874" y="157015"/>
            <a:ext cx="1031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otham Pro" panose="02000503040000020004" pitchFamily="2" charset="0"/>
                <a:cs typeface="Gotham Pro" panose="02000503040000020004" pitchFamily="2" charset="0"/>
              </a:rPr>
              <a:t>КАК ПОСТУПИТЬ НА ЛЮБУЮ ПРОГРАММУ</a:t>
            </a:r>
          </a:p>
        </p:txBody>
      </p:sp>
    </p:spTree>
    <p:extLst>
      <p:ext uri="{BB962C8B-B14F-4D97-AF65-F5344CB8AC3E}">
        <p14:creationId xmlns:p14="http://schemas.microsoft.com/office/powerpoint/2010/main" val="2333397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B3F4640-0BE4-492F-B0A3-A747332AD9D6}"/>
              </a:ext>
            </a:extLst>
          </p:cNvPr>
          <p:cNvCxnSpPr>
            <a:cxnSpLocks/>
          </p:cNvCxnSpPr>
          <p:nvPr/>
        </p:nvCxnSpPr>
        <p:spPr>
          <a:xfrm>
            <a:off x="294776" y="1300179"/>
            <a:ext cx="5975851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4E8628-9EBE-42EB-81E1-33D71374A36D}"/>
              </a:ext>
            </a:extLst>
          </p:cNvPr>
          <p:cNvSpPr txBox="1"/>
          <p:nvPr/>
        </p:nvSpPr>
        <p:spPr>
          <a:xfrm>
            <a:off x="294776" y="1558068"/>
            <a:ext cx="85964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roxima Nova Rg" panose="02000506030000020004" pitchFamily="2" charset="0"/>
                <a:cs typeface="Gotham Pro" panose="02000503040000020004" pitchFamily="2" charset="0"/>
              </a:rPr>
              <a:t>ВШМ ФГАОУ ВО «СГЭУ»</a:t>
            </a:r>
            <a:endParaRPr lang="en-US" sz="28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endParaRPr lang="ru-RU" sz="24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r>
              <a:rPr lang="ru-RU" sz="2400" b="1" dirty="0">
                <a:latin typeface="Proxima Nova Rg" panose="02000506030000020004" pitchFamily="2" charset="0"/>
                <a:cs typeface="Gotham Pro" panose="02000503040000020004" pitchFamily="2" charset="0"/>
              </a:rPr>
              <a:t>443090 Самара, </a:t>
            </a:r>
            <a:r>
              <a:rPr lang="ru-RU" sz="2400" b="1" dirty="0" err="1">
                <a:latin typeface="Proxima Nova Rg" panose="02000506030000020004" pitchFamily="2" charset="0"/>
                <a:cs typeface="Gotham Pro" panose="02000503040000020004" pitchFamily="2" charset="0"/>
              </a:rPr>
              <a:t>ул</a:t>
            </a:r>
            <a:r>
              <a:rPr lang="en-US" sz="2400" b="1" dirty="0">
                <a:latin typeface="Proxima Nova Rg" panose="02000506030000020004" pitchFamily="2" charset="0"/>
                <a:cs typeface="Gotham Pro" panose="02000503040000020004" pitchFamily="2" charset="0"/>
              </a:rPr>
              <a:t>.</a:t>
            </a:r>
            <a:r>
              <a:rPr lang="ru-RU" sz="2400" b="1" dirty="0">
                <a:latin typeface="Proxima Nova Rg" panose="02000506030000020004" pitchFamily="2" charset="0"/>
                <a:cs typeface="Gotham Pro" panose="02000503040000020004" pitchFamily="2" charset="0"/>
              </a:rPr>
              <a:t> Советской Армии, 141, оф. 101</a:t>
            </a:r>
            <a:endParaRPr lang="en-US" sz="24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r>
              <a:rPr lang="ru-RU" sz="2400" b="1" dirty="0">
                <a:latin typeface="Proxima Nova Rg" panose="02000506030000020004" pitchFamily="2" charset="0"/>
                <a:cs typeface="Gotham Pro" panose="02000503040000020004" pitchFamily="2" charset="0"/>
              </a:rPr>
              <a:t>Телефон +7(846) 933 86 87, +7 927 700 45 21</a:t>
            </a:r>
          </a:p>
          <a:p>
            <a:endParaRPr lang="en-US" sz="24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br>
              <a:rPr lang="en-US" sz="2400" b="1" dirty="0">
                <a:latin typeface="Proxima Nova Rg" panose="02000506030000020004" pitchFamily="2" charset="0"/>
                <a:cs typeface="Gotham Pro" panose="02000503040000020004" pitchFamily="2" charset="0"/>
              </a:rPr>
            </a:br>
            <a:endParaRPr lang="en-US" sz="24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endParaRPr lang="ru-RU" sz="24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endParaRPr lang="ru-RU" sz="24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endParaRPr lang="en-US" sz="2400" b="1" dirty="0"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endParaRPr lang="en-US" sz="2400" b="1" dirty="0">
              <a:solidFill>
                <a:srgbClr val="42349C"/>
              </a:solidFill>
              <a:latin typeface="Proxima Nova Rg" panose="02000506030000020004" pitchFamily="2" charset="0"/>
              <a:cs typeface="Gotham Pro" panose="02000503040000020004" pitchFamily="2" charset="0"/>
            </a:endParaRPr>
          </a:p>
          <a:p>
            <a:r>
              <a:rPr lang="en-US" sz="2400" b="1" dirty="0">
                <a:solidFill>
                  <a:srgbClr val="42349C"/>
                </a:solidFill>
                <a:latin typeface="Proxima Nova Rg" panose="02000506030000020004" pitchFamily="2" charset="0"/>
                <a:cs typeface="Gotham Pro" panose="0200050304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mba-sseu@yandex.ru</a:t>
            </a:r>
            <a:br>
              <a:rPr lang="en-US" sz="2400" b="1" dirty="0">
                <a:solidFill>
                  <a:srgbClr val="42349C"/>
                </a:solidFill>
                <a:latin typeface="Proxima Nova Rg" panose="02000506030000020004" pitchFamily="2" charset="0"/>
                <a:cs typeface="Gotham Pro" panose="02000503040000020004" pitchFamily="2" charset="0"/>
              </a:rPr>
            </a:br>
            <a:r>
              <a:rPr lang="en-US" sz="2400" b="1" dirty="0">
                <a:solidFill>
                  <a:srgbClr val="42349C"/>
                </a:solidFill>
                <a:latin typeface="Proxima Nova Rg" panose="02000506030000020004" pitchFamily="2" charset="0"/>
                <a:cs typeface="Gotham Pro" panose="0200050304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http://mba-samara.ru/</a:t>
            </a:r>
            <a:r>
              <a:rPr lang="en-US" sz="2400" b="1" dirty="0">
                <a:solidFill>
                  <a:srgbClr val="42349C"/>
                </a:solidFill>
                <a:latin typeface="Proxima Nova Rg" panose="02000506030000020004" pitchFamily="2" charset="0"/>
                <a:cs typeface="Gotham Pro" panose="02000503040000020004" pitchFamily="2" charset="0"/>
              </a:rPr>
              <a:t> </a:t>
            </a:r>
            <a:endParaRPr lang="ru-RU" sz="2400" b="1" dirty="0">
              <a:solidFill>
                <a:srgbClr val="42349C"/>
              </a:solidFill>
              <a:latin typeface="Proxima Nova Rg" panose="0200050603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7" name="Picture 4" descr="https://i.pinimg.com/originals/13/10/d0/1310d0fb64d9f14857d96f6e74ef80ef.png">
            <a:hlinkClick r:id="rId4"/>
            <a:extLst>
              <a:ext uri="{FF2B5EF4-FFF2-40B4-BE49-F238E27FC236}">
                <a16:creationId xmlns:a16="http://schemas.microsoft.com/office/drawing/2014/main" id="{24847C83-43BE-4C20-952B-04134FB6A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7" t="21195" r="17263" b="63384"/>
          <a:stretch/>
        </p:blipFill>
        <p:spPr bwMode="auto">
          <a:xfrm>
            <a:off x="11108669" y="5881688"/>
            <a:ext cx="635986" cy="6315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pinimg.com/originals/13/10/d0/1310d0fb64d9f14857d96f6e74ef80ef.png">
            <a:hlinkClick r:id="rId6"/>
            <a:extLst>
              <a:ext uri="{FF2B5EF4-FFF2-40B4-BE49-F238E27FC236}">
                <a16:creationId xmlns:a16="http://schemas.microsoft.com/office/drawing/2014/main" id="{DE5CBE8B-0254-4DB3-ADB1-BA8C1B4AD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-132" r="69672" b="84711"/>
          <a:stretch/>
        </p:blipFill>
        <p:spPr bwMode="auto">
          <a:xfrm>
            <a:off x="10370526" y="5881688"/>
            <a:ext cx="622782" cy="6315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43978F-76A6-4311-8009-77B3677304AF}"/>
              </a:ext>
            </a:extLst>
          </p:cNvPr>
          <p:cNvSpPr txBox="1"/>
          <p:nvPr/>
        </p:nvSpPr>
        <p:spPr>
          <a:xfrm>
            <a:off x="10223802" y="5500399"/>
            <a:ext cx="2236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Proxima Nova Rg" panose="02000506030000020004" pitchFamily="2" charset="0"/>
              </a:rPr>
              <a:t>МЫ В СОЦСЕТЯХ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827B4-8D2B-4DCD-B442-0897BB52C69B}"/>
              </a:ext>
            </a:extLst>
          </p:cNvPr>
          <p:cNvSpPr txBox="1"/>
          <p:nvPr/>
        </p:nvSpPr>
        <p:spPr>
          <a:xfrm>
            <a:off x="294776" y="217128"/>
            <a:ext cx="6955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otham Pro" panose="02000503040000020004" pitchFamily="2" charset="0"/>
                <a:cs typeface="Gotham Pro" panose="02000503040000020004" pitchFamily="2" charset="0"/>
              </a:rPr>
              <a:t>Есть вопросы? </a:t>
            </a:r>
            <a:endParaRPr lang="en-US" sz="28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2800" dirty="0">
                <a:latin typeface="Gotham Pro" panose="02000503040000020004" pitchFamily="2" charset="0"/>
                <a:cs typeface="Gotham Pro" panose="02000503040000020004" pitchFamily="2" charset="0"/>
              </a:rPr>
              <a:t>Будем рады ответить</a:t>
            </a:r>
            <a:r>
              <a:rPr lang="en-US" sz="2800" dirty="0">
                <a:latin typeface="Gotham Pro" panose="02000503040000020004" pitchFamily="2" charset="0"/>
                <a:cs typeface="Gotham Pro" panose="02000503040000020004" pitchFamily="2" charset="0"/>
              </a:rPr>
              <a:t>!</a:t>
            </a:r>
            <a:endParaRPr lang="ru-RU" sz="28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41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288C6340-2E12-4E90-A861-70AA7F536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173925"/>
              </p:ext>
            </p:extLst>
          </p:nvPr>
        </p:nvGraphicFramePr>
        <p:xfrm>
          <a:off x="1435002" y="602145"/>
          <a:ext cx="9152869" cy="4713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253BBC-EEF4-4DE4-904A-92C73D6DAC3D}"/>
              </a:ext>
            </a:extLst>
          </p:cNvPr>
          <p:cNvSpPr txBox="1"/>
          <p:nvPr/>
        </p:nvSpPr>
        <p:spPr>
          <a:xfrm>
            <a:off x="5191616" y="1783552"/>
            <a:ext cx="3762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30%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ЛЕКЦИИ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FD027-71DC-4382-A7B6-0E2AEF1AB179}"/>
              </a:ext>
            </a:extLst>
          </p:cNvPr>
          <p:cNvSpPr txBox="1"/>
          <p:nvPr/>
        </p:nvSpPr>
        <p:spPr>
          <a:xfrm>
            <a:off x="3143136" y="2915404"/>
            <a:ext cx="4446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70% </a:t>
            </a:r>
            <a:br>
              <a:rPr lang="ru-RU" sz="32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ПРАКТИКА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FDC973-A13C-47A3-83E6-E4D9E318F8E6}"/>
              </a:ext>
            </a:extLst>
          </p:cNvPr>
          <p:cNvSpPr/>
          <p:nvPr/>
        </p:nvSpPr>
        <p:spPr>
          <a:xfrm>
            <a:off x="8766577" y="1093522"/>
            <a:ext cx="28490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Лекции</a:t>
            </a:r>
          </a:p>
          <a:p>
            <a:pPr algn="just"/>
            <a:endParaRPr lang="ru-RU" sz="16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just"/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Строятся в форме диалога, дают максимум информации за короткое время, направлены на формирование глубокого понимания бизнес-процессов и причинно-следственных связей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FAE4E1-4A4C-40EA-A33F-77ECD19F6D1F}"/>
              </a:ext>
            </a:extLst>
          </p:cNvPr>
          <p:cNvSpPr/>
          <p:nvPr/>
        </p:nvSpPr>
        <p:spPr>
          <a:xfrm>
            <a:off x="6642118" y="5528325"/>
            <a:ext cx="34831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Разбор кейсов</a:t>
            </a:r>
          </a:p>
          <a:p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2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Тренируют навыки ситуационного анализа и принятия управленческих решений</a:t>
            </a:r>
            <a:endParaRPr lang="ru-RU" sz="1200" b="0" i="0" dirty="0">
              <a:solidFill>
                <a:srgbClr val="000000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319F9E-742F-4811-9324-4D23C08BC747}"/>
              </a:ext>
            </a:extLst>
          </p:cNvPr>
          <p:cNvSpPr/>
          <p:nvPr/>
        </p:nvSpPr>
        <p:spPr>
          <a:xfrm>
            <a:off x="8594507" y="4148523"/>
            <a:ext cx="32374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Индивидуальные проекты</a:t>
            </a:r>
          </a:p>
          <a:p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r>
              <a:rPr lang="ru-RU" sz="12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Направлены на применение полученных знаний «здесь и сейчас», включают отработку применения управленческого инструментария для решения задач компаний слушателей </a:t>
            </a:r>
            <a:endParaRPr lang="ru-RU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AE7779-7CEF-4492-8005-1AE55FB6BD35}"/>
              </a:ext>
            </a:extLst>
          </p:cNvPr>
          <p:cNvSpPr/>
          <p:nvPr/>
        </p:nvSpPr>
        <p:spPr>
          <a:xfrm>
            <a:off x="524095" y="5591978"/>
            <a:ext cx="44521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Групповые проекты</a:t>
            </a:r>
          </a:p>
          <a:p>
            <a:pPr algn="r"/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/>
            <a:r>
              <a:rPr lang="ru-RU" sz="12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Направлены на обмен опытом и знаниями, активное взаимодействие в команде и умение презентовать свой проект</a:t>
            </a:r>
            <a:endParaRPr lang="ru-RU" sz="1200" b="0" i="0" dirty="0">
              <a:solidFill>
                <a:srgbClr val="000000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189611-CDBB-4048-AC4B-12F844711550}"/>
              </a:ext>
            </a:extLst>
          </p:cNvPr>
          <p:cNvSpPr/>
          <p:nvPr/>
        </p:nvSpPr>
        <p:spPr>
          <a:xfrm>
            <a:off x="287817" y="4215705"/>
            <a:ext cx="32374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Тренинги</a:t>
            </a:r>
          </a:p>
          <a:p>
            <a:pPr algn="r"/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/>
            <a:r>
              <a:rPr lang="ru-RU" sz="12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Развивают конкретные управленческие навыки слушателей с учетом результатов ранее проведенной диагностики</a:t>
            </a:r>
          </a:p>
          <a:p>
            <a:pPr algn="r"/>
            <a:endParaRPr lang="ru-RU" sz="1200" b="0" i="0" dirty="0">
              <a:solidFill>
                <a:srgbClr val="000000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E9E77D-CCE3-4387-A9CE-CAA886E0BC16}"/>
              </a:ext>
            </a:extLst>
          </p:cNvPr>
          <p:cNvSpPr/>
          <p:nvPr/>
        </p:nvSpPr>
        <p:spPr>
          <a:xfrm>
            <a:off x="-202783" y="693902"/>
            <a:ext cx="37566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Воркшопы</a:t>
            </a:r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/>
            <a:endParaRPr lang="ru-RU" sz="1200" dirty="0">
              <a:solidFill>
                <a:srgbClr val="000000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/>
            <a:r>
              <a:rPr lang="ru-RU" sz="12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Позволяют «окунуться» в работу </a:t>
            </a:r>
            <a:r>
              <a:rPr lang="ru-RU" sz="120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действующей компании, </a:t>
            </a:r>
            <a:r>
              <a:rPr lang="ru-RU" sz="12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выступить консультантом: провести диагностику текущего состояния компании и разработать план решения проблемы</a:t>
            </a:r>
            <a:endParaRPr lang="ru-RU" sz="1200" b="0" i="0" dirty="0">
              <a:solidFill>
                <a:srgbClr val="000000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A818899-112F-4B5B-B09E-8AD325DC6983}"/>
              </a:ext>
            </a:extLst>
          </p:cNvPr>
          <p:cNvSpPr/>
          <p:nvPr/>
        </p:nvSpPr>
        <p:spPr>
          <a:xfrm>
            <a:off x="350811" y="2488104"/>
            <a:ext cx="29011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Ролевые игры</a:t>
            </a:r>
          </a:p>
          <a:p>
            <a:pPr algn="r"/>
            <a:endParaRPr lang="ru-RU" sz="16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/>
            <a:r>
              <a:rPr lang="ru-RU" sz="12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Помогают посмотреть на собственные действия и действия других с новой позиции, сформировать понимание собственной стратегии поведения</a:t>
            </a:r>
            <a:endParaRPr lang="ru-RU" sz="1200" b="0" i="0" dirty="0">
              <a:solidFill>
                <a:srgbClr val="000000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A5B634-879B-43CE-B7C1-150BF5E9A31F}"/>
              </a:ext>
            </a:extLst>
          </p:cNvPr>
          <p:cNvGrpSpPr/>
          <p:nvPr/>
        </p:nvGrpSpPr>
        <p:grpSpPr>
          <a:xfrm>
            <a:off x="2209800" y="1038640"/>
            <a:ext cx="2029990" cy="572560"/>
            <a:chOff x="2209800" y="1038640"/>
            <a:chExt cx="2029990" cy="572560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5413622-ADE4-4812-B7DB-4E6241A875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6080" y="1038640"/>
              <a:ext cx="763710" cy="57256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E803E19-7924-492E-9255-B9D23840C6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800" y="1043028"/>
              <a:ext cx="12726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855CCEE7-8359-4FB6-95D2-6D6F09F14032}"/>
              </a:ext>
            </a:extLst>
          </p:cNvPr>
          <p:cNvGrpSpPr/>
          <p:nvPr/>
        </p:nvGrpSpPr>
        <p:grpSpPr>
          <a:xfrm>
            <a:off x="1618373" y="2831455"/>
            <a:ext cx="2198959" cy="572560"/>
            <a:chOff x="1558742" y="1038640"/>
            <a:chExt cx="2681048" cy="572560"/>
          </a:xfrm>
        </p:grpSpPr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56AAF8C4-5869-4661-908B-ADE26D0EA0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6080" y="1038640"/>
              <a:ext cx="763710" cy="57256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2E10E879-08D9-4335-8362-CB99CCF439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8742" y="1043028"/>
              <a:ext cx="192368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A9437BED-BACE-40CE-B89F-DA238F6C0906}"/>
              </a:ext>
            </a:extLst>
          </p:cNvPr>
          <p:cNvGrpSpPr/>
          <p:nvPr/>
        </p:nvGrpSpPr>
        <p:grpSpPr>
          <a:xfrm flipV="1">
            <a:off x="2324100" y="3992113"/>
            <a:ext cx="1676401" cy="572560"/>
            <a:chOff x="1832567" y="1038640"/>
            <a:chExt cx="2407223" cy="572560"/>
          </a:xfrm>
        </p:grpSpPr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1B6FF1D2-D751-4B95-909F-A57FDB03C3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6080" y="1038640"/>
              <a:ext cx="763710" cy="57256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134A2A65-AD75-4B35-9C0C-F1A89B472D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2567" y="1043028"/>
              <a:ext cx="16498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E4CFE533-9A1E-47BF-9FC9-26E943E9640F}"/>
              </a:ext>
            </a:extLst>
          </p:cNvPr>
          <p:cNvGrpSpPr/>
          <p:nvPr/>
        </p:nvGrpSpPr>
        <p:grpSpPr>
          <a:xfrm flipV="1">
            <a:off x="2667000" y="5149103"/>
            <a:ext cx="2894539" cy="806506"/>
            <a:chOff x="747093" y="1038640"/>
            <a:chExt cx="3492697" cy="572560"/>
          </a:xfrm>
        </p:grpSpPr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8642D2D1-2E92-42AE-8B29-0D76C6C202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6080" y="1038640"/>
              <a:ext cx="763710" cy="57256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395DE7E0-A2C3-4732-9042-05389E8241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7093" y="1043028"/>
              <a:ext cx="273533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01D32C67-B174-4334-8B98-F51E0E346F8D}"/>
              </a:ext>
            </a:extLst>
          </p:cNvPr>
          <p:cNvGrpSpPr/>
          <p:nvPr/>
        </p:nvGrpSpPr>
        <p:grpSpPr>
          <a:xfrm flipH="1" flipV="1">
            <a:off x="6047258" y="5191125"/>
            <a:ext cx="2336430" cy="695199"/>
            <a:chOff x="1521631" y="1038640"/>
            <a:chExt cx="2718159" cy="572560"/>
          </a:xfrm>
        </p:grpSpPr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30331A43-ED99-45E4-8076-2D3070BBE7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6080" y="1038640"/>
              <a:ext cx="763710" cy="57256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77EA159B-88B2-4411-A685-8E46BF32E6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21631" y="1043028"/>
              <a:ext cx="1960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AD6290A2-50CD-4870-A58B-5E1CDA5FE2E4}"/>
              </a:ext>
            </a:extLst>
          </p:cNvPr>
          <p:cNvGrpSpPr/>
          <p:nvPr/>
        </p:nvGrpSpPr>
        <p:grpSpPr>
          <a:xfrm flipH="1" flipV="1">
            <a:off x="8027869" y="3794062"/>
            <a:ext cx="3357847" cy="695199"/>
            <a:chOff x="333333" y="1038640"/>
            <a:chExt cx="3906457" cy="572560"/>
          </a:xfrm>
        </p:grpSpPr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DCABBC35-5CEC-4238-B06D-BEB8FE18DD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6080" y="1038640"/>
              <a:ext cx="763710" cy="57256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F46B98AA-FC21-4591-8CA4-E94497B0A4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333" y="1043028"/>
              <a:ext cx="31490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7ACE46B-FF12-4C68-92DB-4E5AFCA1411C}"/>
              </a:ext>
            </a:extLst>
          </p:cNvPr>
          <p:cNvGrpSpPr/>
          <p:nvPr/>
        </p:nvGrpSpPr>
        <p:grpSpPr>
          <a:xfrm flipH="1">
            <a:off x="8080618" y="1418549"/>
            <a:ext cx="1690523" cy="719352"/>
            <a:chOff x="2324032" y="1038640"/>
            <a:chExt cx="1915758" cy="572560"/>
          </a:xfrm>
        </p:grpSpPr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E429F011-DE65-42F6-8685-3B795D54D1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6080" y="1038640"/>
              <a:ext cx="763710" cy="57256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:a16="http://schemas.microsoft.com/office/drawing/2014/main" id="{AB0A6E53-604C-4B51-A1D3-F7AD243838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032" y="1043028"/>
              <a:ext cx="11583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5C525-B971-412D-AA2F-EC74314A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11" y="-200123"/>
            <a:ext cx="5802249" cy="116434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Gotham Pro" panose="02000503040000020004" pitchFamily="2" charset="0"/>
                <a:cs typeface="Gotham Pro" panose="02000503040000020004" pitchFamily="2" charset="0"/>
              </a:rPr>
              <a:t>КАК УЧИМ</a:t>
            </a:r>
          </a:p>
        </p:txBody>
      </p:sp>
    </p:spTree>
    <p:extLst>
      <p:ext uri="{BB962C8B-B14F-4D97-AF65-F5344CB8AC3E}">
        <p14:creationId xmlns:p14="http://schemas.microsoft.com/office/powerpoint/2010/main" val="202777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ECEC5212-1069-4A43-91A7-C8781107254F}"/>
              </a:ext>
            </a:extLst>
          </p:cNvPr>
          <p:cNvSpPr/>
          <p:nvPr/>
        </p:nvSpPr>
        <p:spPr>
          <a:xfrm>
            <a:off x="2525725" y="-244530"/>
            <a:ext cx="6138042" cy="7651860"/>
          </a:xfrm>
          <a:custGeom>
            <a:avLst/>
            <a:gdLst>
              <a:gd name="connsiteX0" fmla="*/ 1772653 w 4704455"/>
              <a:gd name="connsiteY0" fmla="*/ 171540 h 6372982"/>
              <a:gd name="connsiteX1" fmla="*/ 1982203 w 4704455"/>
              <a:gd name="connsiteY1" fmla="*/ 162015 h 6372982"/>
              <a:gd name="connsiteX2" fmla="*/ 4230103 w 4704455"/>
              <a:gd name="connsiteY2" fmla="*/ 247740 h 6372982"/>
              <a:gd name="connsiteX3" fmla="*/ 4344403 w 4704455"/>
              <a:gd name="connsiteY3" fmla="*/ 3219540 h 6372982"/>
              <a:gd name="connsiteX4" fmla="*/ 4687303 w 4704455"/>
              <a:gd name="connsiteY4" fmla="*/ 4810215 h 6372982"/>
              <a:gd name="connsiteX5" fmla="*/ 3744328 w 4704455"/>
              <a:gd name="connsiteY5" fmla="*/ 6296115 h 6372982"/>
              <a:gd name="connsiteX6" fmla="*/ 934453 w 4704455"/>
              <a:gd name="connsiteY6" fmla="*/ 5877015 h 6372982"/>
              <a:gd name="connsiteX7" fmla="*/ 896353 w 4704455"/>
              <a:gd name="connsiteY7" fmla="*/ 3476715 h 6372982"/>
              <a:gd name="connsiteX8" fmla="*/ 48628 w 4704455"/>
              <a:gd name="connsiteY8" fmla="*/ 1447890 h 6372982"/>
              <a:gd name="connsiteX9" fmla="*/ 286753 w 4704455"/>
              <a:gd name="connsiteY9" fmla="*/ 142965 h 6372982"/>
              <a:gd name="connsiteX10" fmla="*/ 1772653 w 4704455"/>
              <a:gd name="connsiteY10" fmla="*/ 171540 h 637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04455" h="6372982">
                <a:moveTo>
                  <a:pt x="1772653" y="171540"/>
                </a:moveTo>
                <a:cubicBezTo>
                  <a:pt x="2055228" y="174715"/>
                  <a:pt x="1982203" y="162015"/>
                  <a:pt x="1982203" y="162015"/>
                </a:cubicBezTo>
                <a:cubicBezTo>
                  <a:pt x="2391778" y="174715"/>
                  <a:pt x="3836403" y="-261847"/>
                  <a:pt x="4230103" y="247740"/>
                </a:cubicBezTo>
                <a:cubicBezTo>
                  <a:pt x="4623803" y="757327"/>
                  <a:pt x="4268203" y="2459128"/>
                  <a:pt x="4344403" y="3219540"/>
                </a:cubicBezTo>
                <a:cubicBezTo>
                  <a:pt x="4420603" y="3979952"/>
                  <a:pt x="4787315" y="4297453"/>
                  <a:pt x="4687303" y="4810215"/>
                </a:cubicBezTo>
                <a:cubicBezTo>
                  <a:pt x="4587291" y="5322977"/>
                  <a:pt x="4369803" y="6118315"/>
                  <a:pt x="3744328" y="6296115"/>
                </a:cubicBezTo>
                <a:cubicBezTo>
                  <a:pt x="3118853" y="6473915"/>
                  <a:pt x="1409115" y="6346915"/>
                  <a:pt x="934453" y="5877015"/>
                </a:cubicBezTo>
                <a:cubicBezTo>
                  <a:pt x="459791" y="5407115"/>
                  <a:pt x="1043990" y="4214902"/>
                  <a:pt x="896353" y="3476715"/>
                </a:cubicBezTo>
                <a:cubicBezTo>
                  <a:pt x="748716" y="2738528"/>
                  <a:pt x="150228" y="2003515"/>
                  <a:pt x="48628" y="1447890"/>
                </a:cubicBezTo>
                <a:cubicBezTo>
                  <a:pt x="-52972" y="892265"/>
                  <a:pt x="-5347" y="355690"/>
                  <a:pt x="286753" y="142965"/>
                </a:cubicBezTo>
                <a:cubicBezTo>
                  <a:pt x="578853" y="-69760"/>
                  <a:pt x="1490078" y="168365"/>
                  <a:pt x="1772653" y="171540"/>
                </a:cubicBezTo>
                <a:close/>
              </a:path>
            </a:pathLst>
          </a:custGeom>
          <a:solidFill>
            <a:schemeClr val="bg2">
              <a:lumMod val="9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680E22A3-BF91-4B04-9882-1B6735B551E3}"/>
              </a:ext>
            </a:extLst>
          </p:cNvPr>
          <p:cNvSpPr/>
          <p:nvPr/>
        </p:nvSpPr>
        <p:spPr>
          <a:xfrm>
            <a:off x="7769909" y="-601832"/>
            <a:ext cx="6414852" cy="7754216"/>
          </a:xfrm>
          <a:custGeom>
            <a:avLst/>
            <a:gdLst>
              <a:gd name="connsiteX0" fmla="*/ 794814 w 4492692"/>
              <a:gd name="connsiteY0" fmla="*/ 5899580 h 6049119"/>
              <a:gd name="connsiteX1" fmla="*/ 347139 w 4492692"/>
              <a:gd name="connsiteY1" fmla="*/ 5680505 h 6049119"/>
              <a:gd name="connsiteX2" fmla="*/ 204264 w 4492692"/>
              <a:gd name="connsiteY2" fmla="*/ 4004105 h 6049119"/>
              <a:gd name="connsiteX3" fmla="*/ 232839 w 4492692"/>
              <a:gd name="connsiteY3" fmla="*/ 2289605 h 6049119"/>
              <a:gd name="connsiteX4" fmla="*/ 242364 w 4492692"/>
              <a:gd name="connsiteY4" fmla="*/ 279830 h 6049119"/>
              <a:gd name="connsiteX5" fmla="*/ 3490389 w 4492692"/>
              <a:gd name="connsiteY5" fmla="*/ 289355 h 6049119"/>
              <a:gd name="connsiteX6" fmla="*/ 3585639 w 4492692"/>
              <a:gd name="connsiteY6" fmla="*/ 2823005 h 6049119"/>
              <a:gd name="connsiteX7" fmla="*/ 4442889 w 4492692"/>
              <a:gd name="connsiteY7" fmla="*/ 4623230 h 6049119"/>
              <a:gd name="connsiteX8" fmla="*/ 3995214 w 4492692"/>
              <a:gd name="connsiteY8" fmla="*/ 5956730 h 6049119"/>
              <a:gd name="connsiteX9" fmla="*/ 794814 w 4492692"/>
              <a:gd name="connsiteY9" fmla="*/ 5899580 h 604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2692" h="6049119">
                <a:moveTo>
                  <a:pt x="794814" y="5899580"/>
                </a:moveTo>
                <a:cubicBezTo>
                  <a:pt x="186802" y="5853543"/>
                  <a:pt x="445564" y="5996417"/>
                  <a:pt x="347139" y="5680505"/>
                </a:cubicBezTo>
                <a:cubicBezTo>
                  <a:pt x="248714" y="5364593"/>
                  <a:pt x="223314" y="4569255"/>
                  <a:pt x="204264" y="4004105"/>
                </a:cubicBezTo>
                <a:cubicBezTo>
                  <a:pt x="185214" y="3438955"/>
                  <a:pt x="226489" y="2910317"/>
                  <a:pt x="232839" y="2289605"/>
                </a:cubicBezTo>
                <a:cubicBezTo>
                  <a:pt x="239189" y="1668893"/>
                  <a:pt x="-300561" y="613205"/>
                  <a:pt x="242364" y="279830"/>
                </a:cubicBezTo>
                <a:cubicBezTo>
                  <a:pt x="785289" y="-53545"/>
                  <a:pt x="2933176" y="-134508"/>
                  <a:pt x="3490389" y="289355"/>
                </a:cubicBezTo>
                <a:cubicBezTo>
                  <a:pt x="4047602" y="713218"/>
                  <a:pt x="3426889" y="2100692"/>
                  <a:pt x="3585639" y="2823005"/>
                </a:cubicBezTo>
                <a:cubicBezTo>
                  <a:pt x="3744389" y="3545317"/>
                  <a:pt x="4374626" y="4100942"/>
                  <a:pt x="4442889" y="4623230"/>
                </a:cubicBezTo>
                <a:cubicBezTo>
                  <a:pt x="4511152" y="5145518"/>
                  <a:pt x="4604814" y="5739243"/>
                  <a:pt x="3995214" y="5956730"/>
                </a:cubicBezTo>
                <a:cubicBezTo>
                  <a:pt x="3385614" y="6174217"/>
                  <a:pt x="1402826" y="5945617"/>
                  <a:pt x="794814" y="5899580"/>
                </a:cubicBezTo>
                <a:close/>
              </a:path>
            </a:pathLst>
          </a:custGeom>
          <a:solidFill>
            <a:srgbClr val="42349C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27F78571-22B2-48D6-8421-C97EEE0A61A3}"/>
              </a:ext>
            </a:extLst>
          </p:cNvPr>
          <p:cNvSpPr txBox="1">
            <a:spLocks/>
          </p:cNvSpPr>
          <p:nvPr/>
        </p:nvSpPr>
        <p:spPr>
          <a:xfrm>
            <a:off x="461735" y="-869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ГДЕ УЧИМ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AAB6112-C8D5-4A78-B535-9953176A8BF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EBFD98E-F20A-4F58-A168-BE64824C5945}"/>
              </a:ext>
            </a:extLst>
          </p:cNvPr>
          <p:cNvGrpSpPr/>
          <p:nvPr/>
        </p:nvGrpSpPr>
        <p:grpSpPr>
          <a:xfrm>
            <a:off x="339836" y="1230895"/>
            <a:ext cx="3035261" cy="4088761"/>
            <a:chOff x="461735" y="2299897"/>
            <a:chExt cx="3175168" cy="4277228"/>
          </a:xfrm>
        </p:grpSpPr>
        <p:pic>
          <p:nvPicPr>
            <p:cNvPr id="3074" name="Picture 2" descr="https://www.sseu.ru/sites/default/files/2018/04/1u5a2487.jpg">
              <a:extLst>
                <a:ext uri="{FF2B5EF4-FFF2-40B4-BE49-F238E27FC236}">
                  <a16:creationId xmlns:a16="http://schemas.microsoft.com/office/drawing/2014/main" id="{F1DEE018-16C5-4C12-A5FA-FEC7089EC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35" y="2299897"/>
              <a:ext cx="3172306" cy="204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3C1F8F8-5A1A-4C6A-909E-CC3CEE880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9"/>
            <a:stretch/>
          </p:blipFill>
          <p:spPr>
            <a:xfrm>
              <a:off x="464597" y="4534509"/>
              <a:ext cx="3172306" cy="204261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A3C9D75-BCF0-46C9-9AF9-5723FD00CA66}"/>
              </a:ext>
            </a:extLst>
          </p:cNvPr>
          <p:cNvSpPr txBox="1"/>
          <p:nvPr/>
        </p:nvSpPr>
        <p:spPr>
          <a:xfrm>
            <a:off x="264699" y="5570709"/>
            <a:ext cx="2873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Кампус СГЭУ на </a:t>
            </a:r>
            <a:r>
              <a:rPr lang="ru-RU" sz="16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ул.Советской</a:t>
            </a:r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 Армии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6892E1-181E-4977-B1D6-09F7445550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6771" y="446378"/>
            <a:ext cx="3032525" cy="1952612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706CC67-78EB-479A-B1BA-1A08ACF44457}"/>
              </a:ext>
            </a:extLst>
          </p:cNvPr>
          <p:cNvGrpSpPr/>
          <p:nvPr/>
        </p:nvGrpSpPr>
        <p:grpSpPr>
          <a:xfrm>
            <a:off x="8144118" y="4634593"/>
            <a:ext cx="4047882" cy="2198233"/>
            <a:chOff x="4443435" y="1217437"/>
            <a:chExt cx="4113428" cy="219823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593E33-ECAB-419F-AB22-5A2698CD9048}"/>
                </a:ext>
              </a:extLst>
            </p:cNvPr>
            <p:cNvSpPr txBox="1"/>
            <p:nvPr/>
          </p:nvSpPr>
          <p:spPr>
            <a:xfrm>
              <a:off x="4461568" y="1217437"/>
              <a:ext cx="40952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Онлайн-платформа </a:t>
              </a:r>
              <a:r>
                <a:rPr lang="en-US" sz="16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LMS</a:t>
              </a:r>
              <a:endParaRPr lang="ru-RU" sz="1600" b="1" dirty="0"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8EF0E6-CD60-40EC-B539-25AACBF67E24}"/>
                </a:ext>
              </a:extLst>
            </p:cNvPr>
            <p:cNvSpPr txBox="1"/>
            <p:nvPr/>
          </p:nvSpPr>
          <p:spPr>
            <a:xfrm>
              <a:off x="4443435" y="1426215"/>
              <a:ext cx="4071710" cy="198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Смотрите трансляции и записи занятий, если не получается присутствовать очно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Выполняйте домашние задания и совместные проекты вместе с одногруппниками онлайн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2C0461-2112-42FF-BC55-734FA008EB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5013" t="13335"/>
          <a:stretch/>
        </p:blipFill>
        <p:spPr>
          <a:xfrm>
            <a:off x="4056081" y="4715685"/>
            <a:ext cx="2992552" cy="19481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C4C3F1-F3A9-4791-87DD-261FD4EA3C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81" y="2585144"/>
            <a:ext cx="2998866" cy="1969979"/>
          </a:xfrm>
          <a:prstGeom prst="rect">
            <a:avLst/>
          </a:prstGeom>
        </p:spPr>
      </p:pic>
      <p:sp>
        <p:nvSpPr>
          <p:cNvPr id="9" name="AutoShape 4" descr="https://3.downloader.disk.yandex.ru/preview/0f354e76134f95d1f250094cd50b1c0648bec6703bfe1970bf790111ce0cbcbf/inf/rG8L52JW6KZWraatAXfzRrnFud9Uikdd8Pd2HpvFnpG4S6mgwHVPKEHgBgpzP2pzbBnQajwC5uX6KiSoz2ODoQ%3D%3D?uid=203936050&amp;filename=2021-02-13%2014-59-50%20%2811%29.jpeg&amp;disposition=inline&amp;hash=&amp;limit=0&amp;content_type=image%2Fjpeg&amp;owner_uid=203936050&amp;tknv=v2&amp;size=1920x964">
            <a:extLst>
              <a:ext uri="{FF2B5EF4-FFF2-40B4-BE49-F238E27FC236}">
                <a16:creationId xmlns:a16="http://schemas.microsoft.com/office/drawing/2014/main" id="{407E6140-34E1-48A2-ABB5-E07D2B7C17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A7E0BD-0998-4ED6-BB39-28FE33DEF3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3312"/>
          <a:stretch/>
        </p:blipFill>
        <p:spPr>
          <a:xfrm>
            <a:off x="359932" y="1230895"/>
            <a:ext cx="3003255" cy="19526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004223-FA8E-4132-A5E4-5509CDCD4E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b="3518"/>
          <a:stretch/>
        </p:blipFill>
        <p:spPr>
          <a:xfrm>
            <a:off x="8520696" y="2585144"/>
            <a:ext cx="3016492" cy="19350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33029B-C069-4A2D-981D-4F4300DCB8A5}"/>
              </a:ext>
            </a:extLst>
          </p:cNvPr>
          <p:cNvSpPr txBox="1"/>
          <p:nvPr/>
        </p:nvSpPr>
        <p:spPr>
          <a:xfrm>
            <a:off x="3974492" y="1865432"/>
            <a:ext cx="409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2" charset="0"/>
                <a:cs typeface="Gotham Pro" panose="02000503040000020004" pitchFamily="2" charset="0"/>
              </a:rPr>
              <a:t>Точка кипения СГЭУ на </a:t>
            </a:r>
            <a:r>
              <a:rPr lang="ru-RU" sz="16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ул.Галактионовская</a:t>
            </a:r>
            <a:endParaRPr lang="ru-RU" sz="1600" b="1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84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B791306-C8DE-47B3-A40E-072911E2899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BCDF0E-3A77-4494-B81E-6AB11DC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5" y="-86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КТО УЧИТ</a:t>
            </a:r>
          </a:p>
        </p:txBody>
      </p:sp>
      <p:pic>
        <p:nvPicPr>
          <p:cNvPr id="1034" name="Picture 10" descr="Золотовицкий А.В.">
            <a:extLst>
              <a:ext uri="{FF2B5EF4-FFF2-40B4-BE49-F238E27FC236}">
                <a16:creationId xmlns:a16="http://schemas.microsoft.com/office/drawing/2014/main" id="{9DEA5569-1D14-4F01-96EB-92B4D08FB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51" y="4088580"/>
            <a:ext cx="1694594" cy="1758141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Лавров О.В.">
            <a:extLst>
              <a:ext uri="{FF2B5EF4-FFF2-40B4-BE49-F238E27FC236}">
                <a16:creationId xmlns:a16="http://schemas.microsoft.com/office/drawing/2014/main" id="{E5CE9867-FC47-4801-B354-7A112FE9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89" y="4092092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Шведова И.А.">
            <a:extLst>
              <a:ext uri="{FF2B5EF4-FFF2-40B4-BE49-F238E27FC236}">
                <a16:creationId xmlns:a16="http://schemas.microsoft.com/office/drawing/2014/main" id="{689D73D1-98A7-4615-B69F-D3787E51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15" y="4086076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Григорьев В.П. ">
            <a:extLst>
              <a:ext uri="{FF2B5EF4-FFF2-40B4-BE49-F238E27FC236}">
                <a16:creationId xmlns:a16="http://schemas.microsoft.com/office/drawing/2014/main" id="{CAB0BEDD-E043-445B-86B2-D40A8E6CD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95" y="4077496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C0283F-E417-4AF4-8448-123E25A3A5B1}"/>
              </a:ext>
            </a:extLst>
          </p:cNvPr>
          <p:cNvSpPr/>
          <p:nvPr/>
        </p:nvSpPr>
        <p:spPr>
          <a:xfrm>
            <a:off x="1119944" y="5835969"/>
            <a:ext cx="25248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Золотовицкий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 А.В.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к.т.н., доцент, директор по развитию компании I-Sys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AE4403-D5F5-4450-8A96-A37C0A14478F}"/>
              </a:ext>
            </a:extLst>
          </p:cNvPr>
          <p:cNvSpPr/>
          <p:nvPr/>
        </p:nvSpPr>
        <p:spPr>
          <a:xfrm>
            <a:off x="6147801" y="5772974"/>
            <a:ext cx="27818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Григорьев В.П.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управляющий партнер консалтинговой HR-компании, экс-председатель правления общественной организации 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«Самарский кадровый клуб»</a:t>
            </a:r>
          </a:p>
        </p:txBody>
      </p:sp>
      <p:pic>
        <p:nvPicPr>
          <p:cNvPr id="1026" name="Picture 2" descr="Вагин С.Г.">
            <a:extLst>
              <a:ext uri="{FF2B5EF4-FFF2-40B4-BE49-F238E27FC236}">
                <a16:creationId xmlns:a16="http://schemas.microsoft.com/office/drawing/2014/main" id="{7B6E2182-C51E-4370-B7C2-52460638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80" y="1242253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анина Э.Г. ">
            <a:extLst>
              <a:ext uri="{FF2B5EF4-FFF2-40B4-BE49-F238E27FC236}">
                <a16:creationId xmlns:a16="http://schemas.microsoft.com/office/drawing/2014/main" id="{19E72C82-E2CC-42D0-9297-F56CE702A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44" y="1238575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окар Е.Я. ">
            <a:extLst>
              <a:ext uri="{FF2B5EF4-FFF2-40B4-BE49-F238E27FC236}">
                <a16:creationId xmlns:a16="http://schemas.microsoft.com/office/drawing/2014/main" id="{0C0440EE-A7B5-4070-8786-F683A08D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2" y="1242253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Абрамов Д.В.">
            <a:extLst>
              <a:ext uri="{FF2B5EF4-FFF2-40B4-BE49-F238E27FC236}">
                <a16:creationId xmlns:a16="http://schemas.microsoft.com/office/drawing/2014/main" id="{59E8A970-D2B5-4D96-9EFA-36D3E344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26" y="1238574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DF3496-2E69-4877-AFD1-F38828EF2B88}"/>
              </a:ext>
            </a:extLst>
          </p:cNvPr>
          <p:cNvSpPr/>
          <p:nvPr/>
        </p:nvSpPr>
        <p:spPr>
          <a:xfrm>
            <a:off x="1317471" y="3000759"/>
            <a:ext cx="20979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Вагин С.Г.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д.э.н., профессор практики НИУ ВШЭ (г.Москва), EMBA, DBA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9AC0F2-A1B3-493A-B544-8FEE036DB9AC}"/>
              </a:ext>
            </a:extLst>
          </p:cNvPr>
          <p:cNvSpPr/>
          <p:nvPr/>
        </p:nvSpPr>
        <p:spPr>
          <a:xfrm>
            <a:off x="6267681" y="2980039"/>
            <a:ext cx="25421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Ванина Э.Г.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к.э.н., </a:t>
            </a:r>
            <a:r>
              <a:rPr lang="ru-RU" sz="1000" dirty="0" err="1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доц</a:t>
            </a:r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, директор Высшей школы менеджмента</a:t>
            </a:r>
            <a:endParaRPr lang="ru-RU" sz="1000" b="0" i="0" dirty="0">
              <a:solidFill>
                <a:srgbClr val="000000"/>
              </a:solidFill>
              <a:effectLst/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6DCC3E-492C-480B-866E-95BC3276387C}"/>
              </a:ext>
            </a:extLst>
          </p:cNvPr>
          <p:cNvSpPr/>
          <p:nvPr/>
        </p:nvSpPr>
        <p:spPr>
          <a:xfrm>
            <a:off x="3697319" y="2980039"/>
            <a:ext cx="2437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Токар</a:t>
            </a:r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Е.Я.</a:t>
            </a:r>
          </a:p>
          <a:p>
            <a:pPr algn="ctr"/>
            <a:r>
              <a:rPr lang="ru-RU" sz="1000" dirty="0" err="1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д.ю.н</a:t>
            </a:r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., доцент, председатель Коллегии адвокатов Lex г. Самары, член квалификационной комиссии Палаты адвокатов Самарской области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890858-1495-4868-88EC-8AC85BA92142}"/>
              </a:ext>
            </a:extLst>
          </p:cNvPr>
          <p:cNvSpPr/>
          <p:nvPr/>
        </p:nvSpPr>
        <p:spPr>
          <a:xfrm>
            <a:off x="8711440" y="2963646"/>
            <a:ext cx="3018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Абрамов Д.В.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к.э.н., доцент, руководитель департамента инвестиционной, инновационной политики и внешнеэкономических связей в Министерстве экономического развития и инвестиций Самарской области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83F506-8023-485C-AFF1-4107ED2D64C7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446" r="1220"/>
          <a:stretch/>
        </p:blipFill>
        <p:spPr>
          <a:xfrm>
            <a:off x="6757715" y="4095993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Рисунок 21" descr="Возможно, это изображение (1 человек, стоит и в помещении)">
            <a:extLst>
              <a:ext uri="{FF2B5EF4-FFF2-40B4-BE49-F238E27FC236}">
                <a16:creationId xmlns:a16="http://schemas.microsoft.com/office/drawing/2014/main" id="{7DD243EC-95A2-4780-95D6-0BB76ACBE9DB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34" t="4836" r="22955" b="44907"/>
          <a:stretch/>
        </p:blipFill>
        <p:spPr bwMode="auto">
          <a:xfrm>
            <a:off x="4134497" y="4097109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45E8023-8309-4E31-B0BE-705222C40D7D}"/>
              </a:ext>
            </a:extLst>
          </p:cNvPr>
          <p:cNvSpPr/>
          <p:nvPr/>
        </p:nvSpPr>
        <p:spPr>
          <a:xfrm>
            <a:off x="3719874" y="5804375"/>
            <a:ext cx="25248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Киселяускас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 П.А.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директор по недвижимости 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ООО «</a:t>
            </a:r>
            <a:r>
              <a:rPr lang="ru-RU" sz="1000" dirty="0" err="1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Касторама</a:t>
            </a:r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РУС» (</a:t>
            </a:r>
            <a:r>
              <a:rPr lang="ru-RU" sz="1000" dirty="0" err="1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г.Москва</a:t>
            </a:r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FB87B2-19DA-41A0-BE15-AAA647A7767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24" b="8806"/>
          <a:stretch/>
        </p:blipFill>
        <p:spPr>
          <a:xfrm>
            <a:off x="9366589" y="4086076"/>
            <a:ext cx="1695600" cy="168042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2D0749D-1247-4361-A6CC-591C67DF7B8A}"/>
              </a:ext>
            </a:extLst>
          </p:cNvPr>
          <p:cNvSpPr/>
          <p:nvPr/>
        </p:nvSpPr>
        <p:spPr>
          <a:xfrm>
            <a:off x="8917779" y="5750004"/>
            <a:ext cx="2812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Томорадзе И.В. </a:t>
            </a:r>
            <a:endParaRPr lang="ru-RU" sz="14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директор Института технологического предпринимательства РТУ МИРЭА, собственник и генеральный директор группы консультационных компаний «Премиум Консалтинг», к.э.н., доцент</a:t>
            </a:r>
          </a:p>
        </p:txBody>
      </p:sp>
    </p:spTree>
    <p:extLst>
      <p:ext uri="{BB962C8B-B14F-4D97-AF65-F5344CB8AC3E}">
        <p14:creationId xmlns:p14="http://schemas.microsoft.com/office/powerpoint/2010/main" val="304082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B791306-C8DE-47B3-A40E-072911E2899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BCDF0E-3A77-4494-B81E-6AB11DC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5" y="-86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КТО УЧИТ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FFC92A-B5C7-4837-B637-D406B4D540BD}"/>
              </a:ext>
            </a:extLst>
          </p:cNvPr>
          <p:cNvGrpSpPr/>
          <p:nvPr/>
        </p:nvGrpSpPr>
        <p:grpSpPr>
          <a:xfrm>
            <a:off x="1266445" y="1245866"/>
            <a:ext cx="9520040" cy="1698273"/>
            <a:chOff x="1044761" y="1285507"/>
            <a:chExt cx="10406875" cy="1856475"/>
          </a:xfrm>
        </p:grpSpPr>
        <p:pic>
          <p:nvPicPr>
            <p:cNvPr id="1026" name="Picture 2" descr="Вагин С.Г.">
              <a:extLst>
                <a:ext uri="{FF2B5EF4-FFF2-40B4-BE49-F238E27FC236}">
                  <a16:creationId xmlns:a16="http://schemas.microsoft.com/office/drawing/2014/main" id="{7B6E2182-C51E-4370-B7C2-52460638F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761" y="1289529"/>
              <a:ext cx="1852453" cy="1852453"/>
            </a:xfrm>
            <a:prstGeom prst="ellipse">
              <a:avLst/>
            </a:prstGeom>
            <a:noFill/>
            <a:ln w="19050">
              <a:solidFill>
                <a:srgbClr val="D70C8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Ванина Э.Г. ">
              <a:extLst>
                <a:ext uri="{FF2B5EF4-FFF2-40B4-BE49-F238E27FC236}">
                  <a16:creationId xmlns:a16="http://schemas.microsoft.com/office/drawing/2014/main" id="{19E72C82-E2CC-42D0-9297-F56CE702A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709" y="1285508"/>
              <a:ext cx="1852453" cy="1852453"/>
            </a:xfrm>
            <a:prstGeom prst="ellipse">
              <a:avLst/>
            </a:prstGeom>
            <a:noFill/>
            <a:ln w="19050">
              <a:solidFill>
                <a:srgbClr val="D70C8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Токар Е.Я. ">
              <a:extLst>
                <a:ext uri="{FF2B5EF4-FFF2-40B4-BE49-F238E27FC236}">
                  <a16:creationId xmlns:a16="http://schemas.microsoft.com/office/drawing/2014/main" id="{0C0440EE-A7B5-4070-8786-F683A08D7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235" y="1289529"/>
              <a:ext cx="1852453" cy="1852453"/>
            </a:xfrm>
            <a:prstGeom prst="ellipse">
              <a:avLst/>
            </a:prstGeom>
            <a:noFill/>
            <a:ln w="19050">
              <a:solidFill>
                <a:srgbClr val="D70C8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Абрамов Д.В.">
              <a:extLst>
                <a:ext uri="{FF2B5EF4-FFF2-40B4-BE49-F238E27FC236}">
                  <a16:creationId xmlns:a16="http://schemas.microsoft.com/office/drawing/2014/main" id="{59E8A970-D2B5-4D96-9EFA-36D3E3441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9183" y="1285507"/>
              <a:ext cx="1852453" cy="1852453"/>
            </a:xfrm>
            <a:prstGeom prst="ellipse">
              <a:avLst/>
            </a:prstGeom>
            <a:noFill/>
            <a:ln w="19050">
              <a:solidFill>
                <a:srgbClr val="D70C8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DF3496-2E69-4877-AFD1-F38828EF2B88}"/>
              </a:ext>
            </a:extLst>
          </p:cNvPr>
          <p:cNvSpPr/>
          <p:nvPr/>
        </p:nvSpPr>
        <p:spPr>
          <a:xfrm>
            <a:off x="1000512" y="2985347"/>
            <a:ext cx="2280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Тютин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 С.А.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управляющий Самарским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отделением Сбербанка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9AC0F2-A1B3-493A-B544-8FEE036DB9AC}"/>
              </a:ext>
            </a:extLst>
          </p:cNvPr>
          <p:cNvSpPr/>
          <p:nvPr/>
        </p:nvSpPr>
        <p:spPr>
          <a:xfrm>
            <a:off x="6073946" y="2987331"/>
            <a:ext cx="25421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Римм К.С.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директор по стратегическому 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развитию и маркетингу ГК «</a:t>
            </a:r>
            <a:r>
              <a:rPr lang="en-US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XXI </a:t>
            </a:r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ВЕК», бизнес-тренер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6DCC3E-492C-480B-866E-95BC3276387C}"/>
              </a:ext>
            </a:extLst>
          </p:cNvPr>
          <p:cNvSpPr/>
          <p:nvPr/>
        </p:nvSpPr>
        <p:spPr>
          <a:xfrm>
            <a:off x="3255730" y="2985176"/>
            <a:ext cx="29329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Корнеева Т.А.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д.э.н., проф. кафедры бухгалтерского учета и экономического анализа, руководитель Центра подготовки по международным квалификациям финансовых специалистов СГЭУ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890858-1495-4868-88EC-8AC85BA92142}"/>
              </a:ext>
            </a:extLst>
          </p:cNvPr>
          <p:cNvSpPr/>
          <p:nvPr/>
        </p:nvSpPr>
        <p:spPr>
          <a:xfrm>
            <a:off x="8749164" y="2992659"/>
            <a:ext cx="24423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Чудаева А.А.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к.э.н., доцент кафедры экономики, организации и стратегии развития предприятия СГЭУ</a:t>
            </a:r>
          </a:p>
        </p:txBody>
      </p:sp>
      <p:pic>
        <p:nvPicPr>
          <p:cNvPr id="2050" name="Picture 2" descr="Корнеева Т.А.">
            <a:extLst>
              <a:ext uri="{FF2B5EF4-FFF2-40B4-BE49-F238E27FC236}">
                <a16:creationId xmlns:a16="http://schemas.microsoft.com/office/drawing/2014/main" id="{BE80749E-7CF9-4A9D-89DD-648E3435174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81" y="1242220"/>
            <a:ext cx="1701886" cy="170188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Тютин С.А.">
            <a:extLst>
              <a:ext uri="{FF2B5EF4-FFF2-40B4-BE49-F238E27FC236}">
                <a16:creationId xmlns:a16="http://schemas.microsoft.com/office/drawing/2014/main" id="{7F51B7F0-FEC4-4BC6-90EA-B57E0ED72FF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99" y="1238574"/>
            <a:ext cx="1701886" cy="170188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Чудаева А.А.">
            <a:extLst>
              <a:ext uri="{FF2B5EF4-FFF2-40B4-BE49-F238E27FC236}">
                <a16:creationId xmlns:a16="http://schemas.microsoft.com/office/drawing/2014/main" id="{32B63741-BA36-4623-BDA6-25668DFAC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45" y="1245866"/>
            <a:ext cx="1701886" cy="170188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Римм К.С.">
            <a:extLst>
              <a:ext uri="{FF2B5EF4-FFF2-40B4-BE49-F238E27FC236}">
                <a16:creationId xmlns:a16="http://schemas.microsoft.com/office/drawing/2014/main" id="{8B479294-2C54-432A-B0AF-D9C3B8C2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117" y="1238574"/>
            <a:ext cx="1701886" cy="170188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рандаева И.Г.">
            <a:extLst>
              <a:ext uri="{FF2B5EF4-FFF2-40B4-BE49-F238E27FC236}">
                <a16:creationId xmlns:a16="http://schemas.microsoft.com/office/drawing/2014/main" id="{94D17227-A38F-4E70-872E-7F363C8D775D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673" y="4099461"/>
            <a:ext cx="1738493" cy="1738493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A7C4E8B-5534-4356-A8AC-16212BD82455}"/>
              </a:ext>
            </a:extLst>
          </p:cNvPr>
          <p:cNvGrpSpPr/>
          <p:nvPr/>
        </p:nvGrpSpPr>
        <p:grpSpPr>
          <a:xfrm>
            <a:off x="3933266" y="4090960"/>
            <a:ext cx="4312120" cy="1700610"/>
            <a:chOff x="3734149" y="4375227"/>
            <a:chExt cx="4713814" cy="1859030"/>
          </a:xfrm>
        </p:grpSpPr>
        <p:pic>
          <p:nvPicPr>
            <p:cNvPr id="1036" name="Picture 12" descr="Лавров О.В.">
              <a:extLst>
                <a:ext uri="{FF2B5EF4-FFF2-40B4-BE49-F238E27FC236}">
                  <a16:creationId xmlns:a16="http://schemas.microsoft.com/office/drawing/2014/main" id="{E5CE9867-FC47-4801-B354-7A112FE9B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149" y="4381804"/>
              <a:ext cx="1852453" cy="1852453"/>
            </a:xfrm>
            <a:prstGeom prst="ellipse">
              <a:avLst/>
            </a:prstGeom>
            <a:noFill/>
            <a:ln w="19050">
              <a:solidFill>
                <a:srgbClr val="D70C8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Шведова И.А.">
              <a:extLst>
                <a:ext uri="{FF2B5EF4-FFF2-40B4-BE49-F238E27FC236}">
                  <a16:creationId xmlns:a16="http://schemas.microsoft.com/office/drawing/2014/main" id="{689D73D1-98A7-4615-B69F-D3787E51B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510" y="4375227"/>
              <a:ext cx="1852453" cy="1852453"/>
            </a:xfrm>
            <a:prstGeom prst="ellipse">
              <a:avLst/>
            </a:prstGeom>
            <a:noFill/>
            <a:ln w="19050">
              <a:solidFill>
                <a:srgbClr val="D70C8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C0283F-E417-4AF4-8448-123E25A3A5B1}"/>
              </a:ext>
            </a:extLst>
          </p:cNvPr>
          <p:cNvSpPr/>
          <p:nvPr/>
        </p:nvSpPr>
        <p:spPr>
          <a:xfrm>
            <a:off x="1123737" y="5888552"/>
            <a:ext cx="2178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Юрченко А.Х.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руководитель службы консолидации и методологии группы АВТОВАЗ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0A1800-E53C-4B02-830F-8945E34886AD}"/>
              </a:ext>
            </a:extLst>
          </p:cNvPr>
          <p:cNvSpPr/>
          <p:nvPr/>
        </p:nvSpPr>
        <p:spPr>
          <a:xfrm>
            <a:off x="3432343" y="5888552"/>
            <a:ext cx="27319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Савельев А.В.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зам. директора Территориального агентства оценки, член Экспертного совета НП СРО «НКСО»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E96335-261F-4618-9B5E-623131D13C37}"/>
              </a:ext>
            </a:extLst>
          </p:cNvPr>
          <p:cNvSpPr/>
          <p:nvPr/>
        </p:nvSpPr>
        <p:spPr>
          <a:xfrm>
            <a:off x="6196655" y="5939556"/>
            <a:ext cx="24314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Звоновский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 В.Б.</a:t>
            </a:r>
          </a:p>
          <a:p>
            <a:pPr algn="ctr"/>
            <a:r>
              <a:rPr lang="ru-RU" sz="1000" dirty="0" err="1">
                <a:latin typeface="Gotham Pro" panose="02000503040000020004" pitchFamily="2" charset="0"/>
                <a:cs typeface="Gotham Pro" panose="02000503040000020004" pitchFamily="2" charset="0"/>
              </a:rPr>
              <a:t>д.с.н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., профессор кафедры социологии и психологии СГЭУ, президент Фонда социальных исследований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AE4403-D5F5-4450-8A96-A37C0A14478F}"/>
              </a:ext>
            </a:extLst>
          </p:cNvPr>
          <p:cNvSpPr/>
          <p:nvPr/>
        </p:nvSpPr>
        <p:spPr>
          <a:xfrm>
            <a:off x="8602894" y="6001111"/>
            <a:ext cx="29382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Карандаева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 И.Г.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основатель и арт-директор брендингового агентства General Line!</a:t>
            </a:r>
          </a:p>
        </p:txBody>
      </p:sp>
      <p:pic>
        <p:nvPicPr>
          <p:cNvPr id="2054" name="Picture 6" descr="Савельев А.В.">
            <a:extLst>
              <a:ext uri="{FF2B5EF4-FFF2-40B4-BE49-F238E27FC236}">
                <a16:creationId xmlns:a16="http://schemas.microsoft.com/office/drawing/2014/main" id="{14F488DC-051D-4873-BB5F-01CEE8E33BB7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67" y="4087316"/>
            <a:ext cx="1730062" cy="173006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Звоновский В.Б.">
            <a:extLst>
              <a:ext uri="{FF2B5EF4-FFF2-40B4-BE49-F238E27FC236}">
                <a16:creationId xmlns:a16="http://schemas.microsoft.com/office/drawing/2014/main" id="{FC18DC09-0F53-42C7-B221-3640E806292F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88" y="4072995"/>
            <a:ext cx="1730416" cy="173041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4FBDBF3-26F3-4B77-9D98-9283AEE36072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352" t="3987" r="13283" b="40856"/>
          <a:stretch/>
        </p:blipFill>
        <p:spPr>
          <a:xfrm>
            <a:off x="6472471" y="1244860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4" descr="https://avt-2.foto.mail.ru/inbox/chudaeva/_avatar180?">
            <a:extLst>
              <a:ext uri="{FF2B5EF4-FFF2-40B4-BE49-F238E27FC236}">
                <a16:creationId xmlns:a16="http://schemas.microsoft.com/office/drawing/2014/main" id="{271C33BD-26E6-41D9-B997-3DD2FBAAB70B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282" y="1255798"/>
            <a:ext cx="1695600" cy="16956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>
            <a:extLst>
              <a:ext uri="{FF2B5EF4-FFF2-40B4-BE49-F238E27FC236}">
                <a16:creationId xmlns:a16="http://schemas.microsoft.com/office/drawing/2014/main" id="{80623D6D-5C0C-4415-B458-F0452CCA74B1}"/>
              </a:ext>
            </a:extLst>
          </p:cNvPr>
          <p:cNvPicPr>
            <a:picLocks noChangeArrowheads="1"/>
          </p:cNvPicPr>
          <p:nvPr/>
        </p:nvPicPr>
        <p:blipFill>
          <a:blip r:embed="rId2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611" y="4090959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2EB63B2D-E26A-4D0C-B6E0-219B52AB9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1281" y="1255798"/>
            <a:ext cx="1694594" cy="169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5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E30570-3662-498E-916A-7B86B4B0C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5013" r="12426" b="53664"/>
          <a:stretch/>
        </p:blipFill>
        <p:spPr>
          <a:xfrm>
            <a:off x="8270571" y="3889991"/>
            <a:ext cx="1694594" cy="170119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B791306-C8DE-47B3-A40E-072911E2899F}"/>
              </a:ext>
            </a:extLst>
          </p:cNvPr>
          <p:cNvCxnSpPr>
            <a:cxnSpLocks/>
          </p:cNvCxnSpPr>
          <p:nvPr/>
        </p:nvCxnSpPr>
        <p:spPr>
          <a:xfrm>
            <a:off x="461735" y="974334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BCDF0E-3A77-4494-B81E-6AB11DC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5" y="-86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КТО УЧИТ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19376F-8579-4406-8A8A-7083E60BA709}"/>
              </a:ext>
            </a:extLst>
          </p:cNvPr>
          <p:cNvGrpSpPr/>
          <p:nvPr/>
        </p:nvGrpSpPr>
        <p:grpSpPr>
          <a:xfrm>
            <a:off x="1460180" y="1187382"/>
            <a:ext cx="10270085" cy="2664795"/>
            <a:chOff x="1440833" y="1166470"/>
            <a:chExt cx="10270085" cy="266479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67FFC92A-B5C7-4837-B637-D406B4D540BD}"/>
                </a:ext>
              </a:extLst>
            </p:cNvPr>
            <p:cNvGrpSpPr/>
            <p:nvPr/>
          </p:nvGrpSpPr>
          <p:grpSpPr>
            <a:xfrm>
              <a:off x="1440833" y="1166470"/>
              <a:ext cx="9520040" cy="1698273"/>
              <a:chOff x="1044761" y="1285507"/>
              <a:chExt cx="10406875" cy="1856475"/>
            </a:xfrm>
          </p:grpSpPr>
          <p:pic>
            <p:nvPicPr>
              <p:cNvPr id="1026" name="Picture 2" descr="Вагин С.Г.">
                <a:extLst>
                  <a:ext uri="{FF2B5EF4-FFF2-40B4-BE49-F238E27FC236}">
                    <a16:creationId xmlns:a16="http://schemas.microsoft.com/office/drawing/2014/main" id="{7B6E2182-C51E-4370-B7C2-52460638F5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61" y="1289529"/>
                <a:ext cx="1852453" cy="1852453"/>
              </a:xfrm>
              <a:prstGeom prst="ellipse">
                <a:avLst/>
              </a:prstGeom>
              <a:noFill/>
              <a:ln w="19050">
                <a:solidFill>
                  <a:srgbClr val="D70C8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Ванина Э.Г. ">
                <a:extLst>
                  <a:ext uri="{FF2B5EF4-FFF2-40B4-BE49-F238E27FC236}">
                    <a16:creationId xmlns:a16="http://schemas.microsoft.com/office/drawing/2014/main" id="{19E72C82-E2CC-42D0-9297-F56CE702A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7709" y="1285508"/>
                <a:ext cx="1852453" cy="1852453"/>
              </a:xfrm>
              <a:prstGeom prst="ellipse">
                <a:avLst/>
              </a:prstGeom>
              <a:noFill/>
              <a:ln w="19050">
                <a:solidFill>
                  <a:srgbClr val="D70C8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Абрамов Д.В.">
                <a:extLst>
                  <a:ext uri="{FF2B5EF4-FFF2-40B4-BE49-F238E27FC236}">
                    <a16:creationId xmlns:a16="http://schemas.microsoft.com/office/drawing/2014/main" id="{59E8A970-D2B5-4D96-9EFA-36D3E3441D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9183" y="1285507"/>
                <a:ext cx="1852453" cy="1852453"/>
              </a:xfrm>
              <a:prstGeom prst="ellipse">
                <a:avLst/>
              </a:prstGeom>
              <a:noFill/>
              <a:ln w="19050">
                <a:solidFill>
                  <a:srgbClr val="D70C8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19AC0F2-A1B3-493A-B544-8FEE036DB9AC}"/>
                </a:ext>
              </a:extLst>
            </p:cNvPr>
            <p:cNvSpPr/>
            <p:nvPr/>
          </p:nvSpPr>
          <p:spPr>
            <a:xfrm>
              <a:off x="6283823" y="2907935"/>
              <a:ext cx="254213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Кучерявая С.С.</a:t>
              </a:r>
            </a:p>
            <a:p>
              <a:pPr algn="ctr"/>
              <a:r>
                <a:rPr lang="ru-RU" sz="1000" dirty="0">
                  <a:solidFill>
                    <a:srgbClr val="000000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эксперт в сфере маркетинга, экс-директор по маркетингу в производственных и торговых компаниях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06DCC3E-492C-480B-866E-95BC3276387C}"/>
                </a:ext>
              </a:extLst>
            </p:cNvPr>
            <p:cNvSpPr/>
            <p:nvPr/>
          </p:nvSpPr>
          <p:spPr>
            <a:xfrm>
              <a:off x="3677972" y="2907935"/>
              <a:ext cx="243727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err="1">
                  <a:latin typeface="Gotham Pro" panose="02000503040000020004" pitchFamily="2" charset="0"/>
                  <a:cs typeface="Gotham Pro" panose="02000503040000020004" pitchFamily="2" charset="0"/>
                </a:rPr>
                <a:t>Лосевская</a:t>
              </a:r>
              <a:r>
                <a:rPr lang="ru-RU" sz="1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 Е.Н.</a:t>
              </a:r>
            </a:p>
            <a:p>
              <a:pPr algn="ctr"/>
              <a:r>
                <a:rPr lang="ru-RU" sz="10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директор по маркетингу лаборатории нейроисследований «СМАРТСЛАБ»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B890858-1495-4868-88EC-8AC85BA92142}"/>
                </a:ext>
              </a:extLst>
            </p:cNvPr>
            <p:cNvSpPr/>
            <p:nvPr/>
          </p:nvSpPr>
          <p:spPr>
            <a:xfrm>
              <a:off x="8692093" y="2891542"/>
              <a:ext cx="301882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latin typeface="Gotham Pro" panose="02000503040000020004" pitchFamily="2" charset="0"/>
                  <a:cs typeface="Gotham Pro" panose="02000503040000020004" pitchFamily="2" charset="0"/>
                </a:rPr>
                <a:t>Котельников С.А.</a:t>
              </a:r>
            </a:p>
            <a:p>
              <a:pPr algn="ctr"/>
              <a:r>
                <a:rPr lang="ru-RU" sz="1000" dirty="0">
                  <a:latin typeface="Gotham Pro" panose="02000503040000020004" pitchFamily="2" charset="0"/>
                  <a:cs typeface="Gotham Pro" panose="02000503040000020004" pitchFamily="2" charset="0"/>
                </a:rPr>
                <a:t>Директор Управления ПСС и Процессов </a:t>
              </a:r>
            </a:p>
            <a:p>
              <a:pPr algn="ctr"/>
              <a:r>
                <a:rPr lang="ru-RU" sz="1000" dirty="0">
                  <a:latin typeface="Gotham Pro" panose="02000503040000020004" pitchFamily="2" charset="0"/>
                  <a:cs typeface="Gotham Pro" panose="02000503040000020004" pitchFamily="2" charset="0"/>
                </a:rPr>
                <a:t>ПАО Сбербанк</a:t>
              </a:r>
            </a:p>
          </p:txBody>
        </p:sp>
      </p:grpSp>
      <p:pic>
        <p:nvPicPr>
          <p:cNvPr id="3076" name="Picture 4" descr="Агафонова А.Н.">
            <a:extLst>
              <a:ext uri="{FF2B5EF4-FFF2-40B4-BE49-F238E27FC236}">
                <a16:creationId xmlns:a16="http://schemas.microsoft.com/office/drawing/2014/main" id="{8D1DB57B-BE6D-4021-AC7F-9F16009C7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45" y="1178936"/>
            <a:ext cx="1727666" cy="172766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учерявая С.С.">
            <a:extLst>
              <a:ext uri="{FF2B5EF4-FFF2-40B4-BE49-F238E27FC236}">
                <a16:creationId xmlns:a16="http://schemas.microsoft.com/office/drawing/2014/main" id="{A40E859B-3A7A-4A21-932E-7BB13EDC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08" y="1178935"/>
            <a:ext cx="1727667" cy="1727667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отельников С.А.">
            <a:extLst>
              <a:ext uri="{FF2B5EF4-FFF2-40B4-BE49-F238E27FC236}">
                <a16:creationId xmlns:a16="http://schemas.microsoft.com/office/drawing/2014/main" id="{B63347A6-4169-4A2C-BC53-DBB83DE4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491" y="1183191"/>
            <a:ext cx="1702464" cy="170246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C0283F-E417-4AF4-8448-123E25A3A5B1}"/>
              </a:ext>
            </a:extLst>
          </p:cNvPr>
          <p:cNvSpPr/>
          <p:nvPr/>
        </p:nvSpPr>
        <p:spPr>
          <a:xfrm>
            <a:off x="2323101" y="5542450"/>
            <a:ext cx="25248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Gotham Pro" panose="02000503040000020004" pitchFamily="2" charset="0"/>
                <a:cs typeface="Gotham Pro" panose="02000503040000020004" pitchFamily="2" charset="0"/>
              </a:rPr>
              <a:t>Осинская</a:t>
            </a:r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 И.В.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генеральный директор и основатель Академии консалтинга RightRoad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0A1800-E53C-4B02-830F-8945E34886AD}"/>
              </a:ext>
            </a:extLst>
          </p:cNvPr>
          <p:cNvSpPr/>
          <p:nvPr/>
        </p:nvSpPr>
        <p:spPr>
          <a:xfrm>
            <a:off x="4933775" y="5542450"/>
            <a:ext cx="2731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Буткевич Р.В.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к.т.н., доцент, начальник отдела стандартизации, нормирования и контроля Инженерно-технического центра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 ООО «Газпром трансгаз Самара»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E96335-261F-4618-9B5E-623131D13C37}"/>
              </a:ext>
            </a:extLst>
          </p:cNvPr>
          <p:cNvSpPr/>
          <p:nvPr/>
        </p:nvSpPr>
        <p:spPr>
          <a:xfrm>
            <a:off x="7657894" y="5628997"/>
            <a:ext cx="2988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Новиков А.В.</a:t>
            </a: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Управляющий директор ООО </a:t>
            </a:r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«Спектрум-Холдинг» (г. Москва), к.э.н.,</a:t>
            </a:r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 The APMG Public-Private Partnerships (PPP) Certification Program</a:t>
            </a:r>
          </a:p>
        </p:txBody>
      </p:sp>
      <p:pic>
        <p:nvPicPr>
          <p:cNvPr id="3084" name="Picture 12" descr="Буткевич Р.В.">
            <a:extLst>
              <a:ext uri="{FF2B5EF4-FFF2-40B4-BE49-F238E27FC236}">
                <a16:creationId xmlns:a16="http://schemas.microsoft.com/office/drawing/2014/main" id="{641B82B7-32C4-4D78-8015-97BB7300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90" y="3841102"/>
            <a:ext cx="1750081" cy="1750081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lk.ecp.spb.ru/userfls/events/large/2892_onlayn-seminar-chto-takoe-n.jpg">
            <a:extLst>
              <a:ext uri="{FF2B5EF4-FFF2-40B4-BE49-F238E27FC236}">
                <a16:creationId xmlns:a16="http://schemas.microsoft.com/office/drawing/2014/main" id="{52D75BAF-C8BF-493F-BEA8-6E25852FE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9" t="1830" r="31142" b="42758"/>
          <a:stretch/>
        </p:blipFill>
        <p:spPr bwMode="auto">
          <a:xfrm>
            <a:off x="4028929" y="1177623"/>
            <a:ext cx="1734829" cy="1734829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oogle Shape;78;p13">
            <a:extLst>
              <a:ext uri="{FF2B5EF4-FFF2-40B4-BE49-F238E27FC236}">
                <a16:creationId xmlns:a16="http://schemas.microsoft.com/office/drawing/2014/main" id="{EB81CA96-95BE-465D-AC98-9FF0E13ECCB5}"/>
              </a:ext>
            </a:extLst>
          </p:cNvPr>
          <p:cNvPicPr preferRelativeResize="0"/>
          <p:nvPr/>
        </p:nvPicPr>
        <p:blipFill rotWithShape="1"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720" t="13998" r="17249" b="47838"/>
          <a:stretch/>
        </p:blipFill>
        <p:spPr>
          <a:xfrm>
            <a:off x="1456160" y="1183721"/>
            <a:ext cx="1716591" cy="1716591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3AEE72D-E81C-4924-83F2-8A4455B7B34B}"/>
              </a:ext>
            </a:extLst>
          </p:cNvPr>
          <p:cNvSpPr/>
          <p:nvPr/>
        </p:nvSpPr>
        <p:spPr>
          <a:xfrm>
            <a:off x="1043389" y="2917677"/>
            <a:ext cx="25421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otham Pro" panose="02000503040000020004" pitchFamily="2" charset="0"/>
                <a:cs typeface="Gotham Pro" panose="02000503040000020004" pitchFamily="2" charset="0"/>
              </a:rPr>
              <a:t>Панкратов А.В.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генеральный директор 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ООО «ЭДМАРКЕТ»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A34781E-9570-4C88-B243-39CDCA04509A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78" t="-4103" r="3458" b="10194"/>
          <a:stretch/>
        </p:blipFill>
        <p:spPr>
          <a:xfrm rot="229919">
            <a:off x="2729814" y="3754041"/>
            <a:ext cx="1726246" cy="1726246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3166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9B26411-2556-4A52-A223-D0AE8E003DC4}"/>
              </a:ext>
            </a:extLst>
          </p:cNvPr>
          <p:cNvSpPr/>
          <p:nvPr/>
        </p:nvSpPr>
        <p:spPr>
          <a:xfrm>
            <a:off x="4357295" y="1864460"/>
            <a:ext cx="4077642" cy="1610722"/>
          </a:xfrm>
          <a:prstGeom prst="roundRect">
            <a:avLst>
              <a:gd name="adj" fmla="val 2970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9016F41-8AC3-4482-9207-D5D6E74D8E0E}"/>
              </a:ext>
            </a:extLst>
          </p:cNvPr>
          <p:cNvSpPr/>
          <p:nvPr/>
        </p:nvSpPr>
        <p:spPr>
          <a:xfrm>
            <a:off x="7432182" y="2547654"/>
            <a:ext cx="2607156" cy="95547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D38E65-ED64-4ADD-BBD1-DD6B124E75A2}"/>
              </a:ext>
            </a:extLst>
          </p:cNvPr>
          <p:cNvSpPr/>
          <p:nvPr/>
        </p:nvSpPr>
        <p:spPr>
          <a:xfrm>
            <a:off x="4377940" y="1806316"/>
            <a:ext cx="6763626" cy="125426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C2D75-F1E0-4C19-8934-DBAA8658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98" y="-141279"/>
            <a:ext cx="12659548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otham Pro" panose="02000503040000020004" pitchFamily="2" charset="0"/>
                <a:cs typeface="Gotham Pro" panose="02000503040000020004" pitchFamily="2" charset="0"/>
              </a:rPr>
              <a:t>ЛИНЕЙКА ПРОГРАММ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00A2B66-7DA2-469D-BECF-A324B80E19D7}"/>
              </a:ext>
            </a:extLst>
          </p:cNvPr>
          <p:cNvSpPr txBox="1">
            <a:spLocks/>
          </p:cNvSpPr>
          <p:nvPr/>
        </p:nvSpPr>
        <p:spPr>
          <a:xfrm>
            <a:off x="110837" y="5790967"/>
            <a:ext cx="3036086" cy="96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  <a:highlight>
                  <a:srgbClr val="3A4090"/>
                </a:highlight>
                <a:latin typeface="Gotham Pro" panose="02000503040000020004" pitchFamily="2" charset="0"/>
                <a:cs typeface="Gotham Pro" panose="02000503040000020004" pitchFamily="2" charset="0"/>
              </a:rPr>
              <a:t>ПОВЫШЕНИЕ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  <a:highlight>
                  <a:srgbClr val="3A4090"/>
                </a:highlight>
                <a:latin typeface="Gotham Pro" panose="02000503040000020004" pitchFamily="2" charset="0"/>
                <a:cs typeface="Gotham Pro" panose="02000503040000020004" pitchFamily="2" charset="0"/>
              </a:rPr>
              <a:t>КВАЛИФИКАЦИИ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FEE230D-060E-4DCC-999A-339933E4956E}"/>
              </a:ext>
            </a:extLst>
          </p:cNvPr>
          <p:cNvGrpSpPr/>
          <p:nvPr/>
        </p:nvGrpSpPr>
        <p:grpSpPr>
          <a:xfrm>
            <a:off x="206295" y="1507351"/>
            <a:ext cx="14812300" cy="1974486"/>
            <a:chOff x="-94122" y="1785323"/>
            <a:chExt cx="14812300" cy="1974486"/>
          </a:xfrm>
        </p:grpSpPr>
        <p:sp>
          <p:nvSpPr>
            <p:cNvPr id="4" name="Объект 2">
              <a:extLst>
                <a:ext uri="{FF2B5EF4-FFF2-40B4-BE49-F238E27FC236}">
                  <a16:creationId xmlns:a16="http://schemas.microsoft.com/office/drawing/2014/main" id="{74B4D5B2-6FC4-4B08-A785-E4BC52B05CF1}"/>
                </a:ext>
              </a:extLst>
            </p:cNvPr>
            <p:cNvSpPr txBox="1">
              <a:spLocks/>
            </p:cNvSpPr>
            <p:nvPr/>
          </p:nvSpPr>
          <p:spPr>
            <a:xfrm>
              <a:off x="-94122" y="2044759"/>
              <a:ext cx="4005301" cy="9392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400" b="1" dirty="0">
                  <a:solidFill>
                    <a:schemeClr val="bg1"/>
                  </a:solidFill>
                  <a:highlight>
                    <a:srgbClr val="3A4090"/>
                  </a:highlight>
                  <a:latin typeface="Gotham Pro" panose="02000503040000020004" pitchFamily="2" charset="0"/>
                  <a:cs typeface="Gotham Pro" panose="02000503040000020004" pitchFamily="2" charset="0"/>
                </a:rPr>
                <a:t>MASTER OF BUSINESS </a:t>
              </a:r>
            </a:p>
            <a:p>
              <a:pPr marL="0" indent="0" algn="r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400" b="1" dirty="0">
                  <a:solidFill>
                    <a:schemeClr val="bg1"/>
                  </a:solidFill>
                  <a:highlight>
                    <a:srgbClr val="3A4090"/>
                  </a:highlight>
                  <a:latin typeface="Gotham Pro" panose="02000503040000020004" pitchFamily="2" charset="0"/>
                  <a:cs typeface="Gotham Pro" panose="02000503040000020004" pitchFamily="2" charset="0"/>
                </a:rPr>
                <a:t>ADMINISTRATION</a:t>
              </a:r>
              <a:endParaRPr lang="ru-RU" sz="2400" b="1" dirty="0">
                <a:solidFill>
                  <a:schemeClr val="bg1"/>
                </a:solidFill>
                <a:highlight>
                  <a:srgbClr val="3A4090"/>
                </a:highlight>
                <a:latin typeface="Gotham Pro" panose="02000503040000020004" pitchFamily="2" charset="0"/>
                <a:cs typeface="Gotham Pro" panose="02000503040000020004" pitchFamily="2" charset="0"/>
              </a:endParaRPr>
            </a:p>
          </p:txBody>
        </p:sp>
        <p:sp>
          <p:nvSpPr>
            <p:cNvPr id="12" name="Объект 2">
              <a:extLst>
                <a:ext uri="{FF2B5EF4-FFF2-40B4-BE49-F238E27FC236}">
                  <a16:creationId xmlns:a16="http://schemas.microsoft.com/office/drawing/2014/main" id="{BEDC6AF1-A8F0-46E9-80FE-9146D75D4203}"/>
                </a:ext>
              </a:extLst>
            </p:cNvPr>
            <p:cNvSpPr txBox="1">
              <a:spLocks/>
            </p:cNvSpPr>
            <p:nvPr/>
          </p:nvSpPr>
          <p:spPr>
            <a:xfrm>
              <a:off x="4202578" y="1785323"/>
              <a:ext cx="10515600" cy="19744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ru-RU" sz="2400" dirty="0">
                  <a:latin typeface="Gotham Pro" panose="02000503040000020004" pitchFamily="2" charset="0"/>
                  <a:cs typeface="Gotham Pro" panose="02000503040000020004" pitchFamily="2" charset="0"/>
                </a:rPr>
                <a:t>МВА ОБЩИЙ МЕНЕДЖМЕНТ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2400" dirty="0">
                  <a:latin typeface="Gotham Pro" panose="02000503040000020004" pitchFamily="2" charset="0"/>
                  <a:cs typeface="Gotham Pro" panose="02000503040000020004" pitchFamily="2" charset="0"/>
                </a:rPr>
                <a:t>МВА МАРКЕТИНГ И ПРОДАЖИ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2400" dirty="0">
                  <a:latin typeface="Gotham Pro" panose="02000503040000020004" pitchFamily="2" charset="0"/>
                  <a:cs typeface="Gotham Pro" panose="02000503040000020004" pitchFamily="2" charset="0"/>
                </a:rPr>
                <a:t>МВА ФИНАНСЫ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ru-RU" sz="2400" dirty="0">
                  <a:latin typeface="Gotham Pro" panose="02000503040000020004" pitchFamily="2" charset="0"/>
                  <a:cs typeface="Gotham Pro" panose="02000503040000020004" pitchFamily="2" charset="0"/>
                </a:rPr>
                <a:t>МВА УПРАВЛЕНИЕ ПРОИЗВОДСТВОМ</a:t>
              </a:r>
            </a:p>
          </p:txBody>
        </p:sp>
      </p:grp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AACFCB2-B773-4656-AD6D-9106F1FE2EA7}"/>
              </a:ext>
            </a:extLst>
          </p:cNvPr>
          <p:cNvCxnSpPr>
            <a:cxnSpLocks/>
          </p:cNvCxnSpPr>
          <p:nvPr/>
        </p:nvCxnSpPr>
        <p:spPr>
          <a:xfrm>
            <a:off x="719751" y="867763"/>
            <a:ext cx="649440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98E2041-10F5-4CD9-99B1-E5BA93B807B4}"/>
              </a:ext>
            </a:extLst>
          </p:cNvPr>
          <p:cNvSpPr/>
          <p:nvPr/>
        </p:nvSpPr>
        <p:spPr>
          <a:xfrm>
            <a:off x="3334561" y="5559479"/>
            <a:ext cx="5745484" cy="1024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ГРАФИЧЕСКИЙ ДИЗАЙН. ПРОДВИНУТЫЙ УРОВЕНЬ</a:t>
            </a:r>
          </a:p>
          <a:p>
            <a:pPr>
              <a:lnSpc>
                <a:spcPts val="25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ИНТЕРНЕТ-МАРКЕТИНГ. БАЗОВЫЙ УРОВЕНЬ</a:t>
            </a:r>
          </a:p>
          <a:p>
            <a:pPr>
              <a:lnSpc>
                <a:spcPts val="2500"/>
              </a:lnSpc>
            </a:pPr>
            <a:r>
              <a:rPr lang="ru-RU" sz="1600" dirty="0">
                <a:latin typeface="Gotham Pro" panose="02000503040000020004" pitchFamily="2" charset="0"/>
                <a:cs typeface="Gotham Pro" panose="02000503040000020004" pitchFamily="2" charset="0"/>
              </a:rPr>
              <a:t>ЦИФРОВАЯ ТРАНСФОРМАЦИЯ БИЗНЕСА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A94939B-9901-4AA1-812F-BBA8D6EA987C}"/>
              </a:ext>
            </a:extLst>
          </p:cNvPr>
          <p:cNvGrpSpPr/>
          <p:nvPr/>
        </p:nvGrpSpPr>
        <p:grpSpPr>
          <a:xfrm>
            <a:off x="-3083419" y="-456825"/>
            <a:ext cx="15349315" cy="5756444"/>
            <a:chOff x="-54029" y="4400174"/>
            <a:chExt cx="15349315" cy="5756444"/>
          </a:xfrm>
        </p:grpSpPr>
        <p:sp>
          <p:nvSpPr>
            <p:cNvPr id="5" name="Объект 2">
              <a:extLst>
                <a:ext uri="{FF2B5EF4-FFF2-40B4-BE49-F238E27FC236}">
                  <a16:creationId xmlns:a16="http://schemas.microsoft.com/office/drawing/2014/main" id="{C07BD2BC-7DB0-4DEC-A371-8EB41A38C71B}"/>
                </a:ext>
              </a:extLst>
            </p:cNvPr>
            <p:cNvSpPr txBox="1">
              <a:spLocks/>
            </p:cNvSpPr>
            <p:nvPr/>
          </p:nvSpPr>
          <p:spPr>
            <a:xfrm>
              <a:off x="10661454" y="8924708"/>
              <a:ext cx="4633832" cy="9648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b="1" dirty="0">
                  <a:solidFill>
                    <a:schemeClr val="bg1"/>
                  </a:solidFill>
                  <a:highlight>
                    <a:srgbClr val="3A4090"/>
                  </a:highlight>
                  <a:latin typeface="Gotham Pro" panose="02000503040000020004" pitchFamily="2" charset="0"/>
                  <a:cs typeface="Gotham Pro" panose="02000503040000020004" pitchFamily="2" charset="0"/>
                </a:rPr>
                <a:t>ПРОФЕССИОНАЛЬНАЯ </a:t>
              </a:r>
            </a:p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b="1" dirty="0">
                  <a:solidFill>
                    <a:schemeClr val="bg1"/>
                  </a:solidFill>
                  <a:highlight>
                    <a:srgbClr val="3A4090"/>
                  </a:highlight>
                  <a:latin typeface="Gotham Pro" panose="02000503040000020004" pitchFamily="2" charset="0"/>
                  <a:cs typeface="Gotham Pro" panose="02000503040000020004" pitchFamily="2" charset="0"/>
                </a:rPr>
                <a:t>ПЕРЕПОДГОТОВКА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BCAF5BB-C0A9-4231-B28D-102DB097CE74}"/>
                </a:ext>
              </a:extLst>
            </p:cNvPr>
            <p:cNvSpPr/>
            <p:nvPr/>
          </p:nvSpPr>
          <p:spPr>
            <a:xfrm>
              <a:off x="4625162" y="440017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endParaRPr lang="ru-RU" b="1" dirty="0">
                <a:latin typeface="Raleway"/>
                <a:cs typeface="Gotham Pro" panose="02000503040000020004" pitchFamily="2" charset="0"/>
              </a:endParaRPr>
            </a:p>
          </p:txBody>
        </p:sp>
        <p:sp>
          <p:nvSpPr>
            <p:cNvPr id="20" name="Объект 2">
              <a:extLst>
                <a:ext uri="{FF2B5EF4-FFF2-40B4-BE49-F238E27FC236}">
                  <a16:creationId xmlns:a16="http://schemas.microsoft.com/office/drawing/2014/main" id="{AD1E3769-05CF-46E5-9E50-67604635DB98}"/>
                </a:ext>
              </a:extLst>
            </p:cNvPr>
            <p:cNvSpPr txBox="1">
              <a:spLocks/>
            </p:cNvSpPr>
            <p:nvPr/>
          </p:nvSpPr>
          <p:spPr>
            <a:xfrm>
              <a:off x="-54029" y="8457268"/>
              <a:ext cx="10515600" cy="1699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ПРАКТИЧЕСКОЕ УПРАВЛЕНИЕ КОМПАНИЕЙ</a:t>
              </a:r>
            </a:p>
            <a:p>
              <a:pPr marL="0" indent="0" algn="r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ПРАКТИЧЕСКОЕ УПРАВЛЕНИЕ В СФЕРЕ МАРКЕТИНГА И ПРОДАЖ</a:t>
              </a:r>
            </a:p>
            <a:p>
              <a:pPr marL="0" indent="0" algn="r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ПРАКТИЧЕСКОЕ УПРАВЛЕНИЕ ФИНАНСАМИ КОМПАНИИ</a:t>
              </a:r>
            </a:p>
            <a:p>
              <a:pPr marL="0" indent="0" algn="r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ПРАКТИЧЕСКОЕ УПРАВЛЕНИЕ ПРОИЗВОДСТВОМ</a:t>
              </a:r>
            </a:p>
            <a:p>
              <a:pPr marL="0" indent="0" algn="r">
                <a:lnSpc>
                  <a:spcPts val="2500"/>
                </a:lnSpc>
                <a:spcBef>
                  <a:spcPts val="0"/>
                </a:spcBef>
                <a:buNone/>
              </a:pPr>
              <a:r>
                <a:rPr lang="ru-RU" sz="1400" dirty="0">
                  <a:latin typeface="Gotham Pro" panose="02000503040000020004" pitchFamily="2" charset="0"/>
                  <a:cs typeface="Gotham Pro" panose="02000503040000020004" pitchFamily="2" charset="0"/>
                </a:rPr>
                <a:t>ГРАФИЧЕСКИЙ ДИЗАЙН. БАЗОВЫЙ УРОВЕНЬ</a:t>
              </a:r>
            </a:p>
          </p:txBody>
        </p:sp>
      </p:grp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6534410-562F-4D11-90B9-BF491F49C5F8}"/>
              </a:ext>
            </a:extLst>
          </p:cNvPr>
          <p:cNvCxnSpPr>
            <a:cxnSpLocks/>
          </p:cNvCxnSpPr>
          <p:nvPr/>
        </p:nvCxnSpPr>
        <p:spPr>
          <a:xfrm flipV="1">
            <a:off x="4357295" y="867763"/>
            <a:ext cx="0" cy="20754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787513D-DFF5-40C4-91C3-E50E0622FB5A}"/>
              </a:ext>
            </a:extLst>
          </p:cNvPr>
          <p:cNvGrpSpPr/>
          <p:nvPr/>
        </p:nvGrpSpPr>
        <p:grpSpPr>
          <a:xfrm>
            <a:off x="3760599" y="1027097"/>
            <a:ext cx="401187" cy="401187"/>
            <a:chOff x="3393617" y="1220995"/>
            <a:chExt cx="401187" cy="401187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53BE0FB-4DF5-4DBA-81FD-5A9966784EEB}"/>
                </a:ext>
              </a:extLst>
            </p:cNvPr>
            <p:cNvSpPr/>
            <p:nvPr/>
          </p:nvSpPr>
          <p:spPr>
            <a:xfrm>
              <a:off x="3393617" y="1220995"/>
              <a:ext cx="401187" cy="40118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Корона">
              <a:extLst>
                <a:ext uri="{FF2B5EF4-FFF2-40B4-BE49-F238E27FC236}">
                  <a16:creationId xmlns:a16="http://schemas.microsoft.com/office/drawing/2014/main" id="{E956DB8E-4033-443D-91DA-FE46E1C3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26190" y="1244471"/>
              <a:ext cx="332853" cy="332853"/>
            </a:xfrm>
            <a:prstGeom prst="rect">
              <a:avLst/>
            </a:prstGeom>
          </p:spPr>
        </p:pic>
      </p:grpSp>
      <p:sp>
        <p:nvSpPr>
          <p:cNvPr id="30" name="Овал 29">
            <a:extLst>
              <a:ext uri="{FF2B5EF4-FFF2-40B4-BE49-F238E27FC236}">
                <a16:creationId xmlns:a16="http://schemas.microsoft.com/office/drawing/2014/main" id="{5D42B86A-798E-45D3-9475-15A3393036D6}"/>
              </a:ext>
            </a:extLst>
          </p:cNvPr>
          <p:cNvSpPr/>
          <p:nvPr/>
        </p:nvSpPr>
        <p:spPr>
          <a:xfrm>
            <a:off x="7839668" y="3560402"/>
            <a:ext cx="401187" cy="4011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Академическая шапочка">
            <a:extLst>
              <a:ext uri="{FF2B5EF4-FFF2-40B4-BE49-F238E27FC236}">
                <a16:creationId xmlns:a16="http://schemas.microsoft.com/office/drawing/2014/main" id="{57D09182-45A9-4CA3-9791-6CF93279E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6862" y="3577596"/>
            <a:ext cx="383993" cy="383993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668533C5-0C6B-4EDB-B36B-97244D5FF194}"/>
              </a:ext>
            </a:extLst>
          </p:cNvPr>
          <p:cNvGrpSpPr/>
          <p:nvPr/>
        </p:nvGrpSpPr>
        <p:grpSpPr>
          <a:xfrm>
            <a:off x="2670589" y="5322159"/>
            <a:ext cx="410401" cy="423727"/>
            <a:chOff x="3138757" y="5765546"/>
            <a:chExt cx="410401" cy="423727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60B7AE23-AAAF-4921-AF36-7C9A1B68EA1C}"/>
                </a:ext>
              </a:extLst>
            </p:cNvPr>
            <p:cNvSpPr/>
            <p:nvPr/>
          </p:nvSpPr>
          <p:spPr>
            <a:xfrm>
              <a:off x="3138757" y="5765546"/>
              <a:ext cx="401187" cy="40118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Диплом">
              <a:extLst>
                <a:ext uri="{FF2B5EF4-FFF2-40B4-BE49-F238E27FC236}">
                  <a16:creationId xmlns:a16="http://schemas.microsoft.com/office/drawing/2014/main" id="{3820701D-AB24-444A-BB80-5CA7F389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47972" y="5788087"/>
              <a:ext cx="401186" cy="401186"/>
            </a:xfrm>
            <a:prstGeom prst="rect">
              <a:avLst/>
            </a:prstGeom>
          </p:spPr>
        </p:pic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0EBADA6-DB86-49C6-B9C1-1F5E1578B3A5}"/>
              </a:ext>
            </a:extLst>
          </p:cNvPr>
          <p:cNvSpPr/>
          <p:nvPr/>
        </p:nvSpPr>
        <p:spPr>
          <a:xfrm flipV="1">
            <a:off x="4126025" y="3479133"/>
            <a:ext cx="591338" cy="64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DD9AEF6-3AF1-4FAD-9FC9-927C3F1745D9}"/>
              </a:ext>
            </a:extLst>
          </p:cNvPr>
          <p:cNvSpPr/>
          <p:nvPr/>
        </p:nvSpPr>
        <p:spPr>
          <a:xfrm flipV="1">
            <a:off x="7339883" y="3431180"/>
            <a:ext cx="591338" cy="64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авая круглая скобка 42">
            <a:extLst>
              <a:ext uri="{FF2B5EF4-FFF2-40B4-BE49-F238E27FC236}">
                <a16:creationId xmlns:a16="http://schemas.microsoft.com/office/drawing/2014/main" id="{E3347634-96C5-459B-9C7F-433CD1FB79E3}"/>
              </a:ext>
            </a:extLst>
          </p:cNvPr>
          <p:cNvSpPr/>
          <p:nvPr/>
        </p:nvSpPr>
        <p:spPr>
          <a:xfrm>
            <a:off x="7335951" y="3475957"/>
            <a:ext cx="246427" cy="1968119"/>
          </a:xfrm>
          <a:prstGeom prst="rightBracket">
            <a:avLst>
              <a:gd name="adj" fmla="val 10704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A9ECECC-CDDC-4C69-B7B0-5B110BA6C3A4}"/>
              </a:ext>
            </a:extLst>
          </p:cNvPr>
          <p:cNvCxnSpPr>
            <a:stCxn id="43" idx="1"/>
          </p:cNvCxnSpPr>
          <p:nvPr/>
        </p:nvCxnSpPr>
        <p:spPr>
          <a:xfrm flipH="1">
            <a:off x="3376214" y="5444076"/>
            <a:ext cx="39597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авая круглая скобка 45">
            <a:extLst>
              <a:ext uri="{FF2B5EF4-FFF2-40B4-BE49-F238E27FC236}">
                <a16:creationId xmlns:a16="http://schemas.microsoft.com/office/drawing/2014/main" id="{D1377C53-1A4F-4CCE-806D-CAD9A3C75AAD}"/>
              </a:ext>
            </a:extLst>
          </p:cNvPr>
          <p:cNvSpPr/>
          <p:nvPr/>
        </p:nvSpPr>
        <p:spPr>
          <a:xfrm flipH="1">
            <a:off x="3133080" y="5444527"/>
            <a:ext cx="246427" cy="1290792"/>
          </a:xfrm>
          <a:prstGeom prst="rightBracket">
            <a:avLst>
              <a:gd name="adj" fmla="val 10704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0DC3F71-E03E-4E73-9FA9-88C06B0A1F58}"/>
              </a:ext>
            </a:extLst>
          </p:cNvPr>
          <p:cNvCxnSpPr/>
          <p:nvPr/>
        </p:nvCxnSpPr>
        <p:spPr>
          <a:xfrm flipH="1">
            <a:off x="3376214" y="6730556"/>
            <a:ext cx="39597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авая круглая скобка 48">
            <a:extLst>
              <a:ext uri="{FF2B5EF4-FFF2-40B4-BE49-F238E27FC236}">
                <a16:creationId xmlns:a16="http://schemas.microsoft.com/office/drawing/2014/main" id="{7A9485DC-7A8B-46F6-A456-85748F083B61}"/>
              </a:ext>
            </a:extLst>
          </p:cNvPr>
          <p:cNvSpPr/>
          <p:nvPr/>
        </p:nvSpPr>
        <p:spPr>
          <a:xfrm>
            <a:off x="7308968" y="6730556"/>
            <a:ext cx="246427" cy="1968119"/>
          </a:xfrm>
          <a:prstGeom prst="rightBracket">
            <a:avLst>
              <a:gd name="adj" fmla="val 10704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139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3063</TotalTime>
  <Words>3632</Words>
  <Application>Microsoft Office PowerPoint</Application>
  <PresentationFormat>Широкоэкранный</PresentationFormat>
  <Paragraphs>871</Paragraphs>
  <Slides>36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Bahnschrift</vt:lpstr>
      <vt:lpstr>Calibri</vt:lpstr>
      <vt:lpstr>Calibri Light</vt:lpstr>
      <vt:lpstr>Gotham Pro</vt:lpstr>
      <vt:lpstr>Proxima Nova Rg</vt:lpstr>
      <vt:lpstr>Raleway</vt:lpstr>
      <vt:lpstr>Wingdings</vt:lpstr>
      <vt:lpstr>Тема Office</vt:lpstr>
      <vt:lpstr>Программы Высшей школы менеджмента  СГЭУ</vt:lpstr>
      <vt:lpstr>Презентация PowerPoint</vt:lpstr>
      <vt:lpstr>НАШ ПОДХОД К ОБУЧЕНИЮ</vt:lpstr>
      <vt:lpstr>КАК УЧИМ</vt:lpstr>
      <vt:lpstr>Презентация PowerPoint</vt:lpstr>
      <vt:lpstr>КТО УЧИТ</vt:lpstr>
      <vt:lpstr>КТО УЧИТ</vt:lpstr>
      <vt:lpstr>КТО УЧИТ</vt:lpstr>
      <vt:lpstr>ЛИНЕЙКА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МВА «УПРАВЛЕНИЕ ПРОИЗВОДСТВОМ»  </vt:lpstr>
      <vt:lpstr>ЧЕМУ УЧИМ</vt:lpstr>
      <vt:lpstr>МВА «ФИНАНСЫ» </vt:lpstr>
      <vt:lpstr>ЧЕМУ УЧИМ</vt:lpstr>
      <vt:lpstr>Презентация PowerPoint</vt:lpstr>
      <vt:lpstr>ВЫПУСКНИКИ ПРОГАММ МВА</vt:lpstr>
      <vt:lpstr>ВЫПУСКНИКИ ПРОГРАММ МВА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ВЫПУСКНИКИ ПРОГРАММ mini-МВА</vt:lpstr>
      <vt:lpstr>ВЫПУСКНИКИ ПРОГРАММ Mini-МВА</vt:lpstr>
      <vt:lpstr>ОТКРЫТЫЕ И ЗАКРЫТЫЕ МЕРОПРИЯТИЯ БИЗНЕС-ШКОЛЫ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ВШМ Пользователь1</dc:creator>
  <cp:lastModifiedBy>ВШМ Пользователь6</cp:lastModifiedBy>
  <cp:revision>224</cp:revision>
  <dcterms:created xsi:type="dcterms:W3CDTF">2022-04-21T11:17:51Z</dcterms:created>
  <dcterms:modified xsi:type="dcterms:W3CDTF">2024-04-22T07:57:34Z</dcterms:modified>
</cp:coreProperties>
</file>